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Lst>
  <p:sldSz cx="18288000" cy="10287000"/>
  <p:notesSz cx="6858000" cy="9144000"/>
  <p:embeddedFontLst>
    <p:embeddedFont>
      <p:font typeface="Calibri" panose="020F0502020204030204" pitchFamily="34" charset="0"/>
      <p:regular r:id="rId17"/>
      <p:bold r:id="rId18"/>
      <p:italic r:id="rId19"/>
      <p:boldItalic r:id="rId20"/>
    </p:embeddedFont>
    <p:embeddedFont>
      <p:font typeface="Canva Sans Bold" panose="020B0604020202020204" charset="0"/>
      <p:regular r:id="rId21"/>
    </p:embeddedFont>
    <p:embeddedFont>
      <p:font typeface="Krabuler" panose="020B0604020202020204" charset="0"/>
      <p:regular r:id="rId22"/>
    </p:embeddedFont>
    <p:embeddedFont>
      <p:font typeface="Loubag" panose="020B0604020202020204" charset="0"/>
      <p:regular r:id="rId23"/>
    </p:embeddedFont>
    <p:embeddedFont>
      <p:font typeface="Marykate" panose="020B0604020202020204" charset="0"/>
      <p:regular r:id="rId24"/>
    </p:embeddedFont>
    <p:embeddedFont>
      <p:font typeface="Ranga" panose="020B0604020202020204" charset="0"/>
      <p:regular r:id="rId25"/>
    </p:embeddedFont>
    <p:embeddedFont>
      <p:font typeface="SansSerif" panose="00000400000000000000" pitchFamily="2" charset="2"/>
      <p:regular r:id="rId26"/>
      <p:bold r:id="rId27"/>
      <p:italic r:id="rId28"/>
      <p:boldItalic r:id="rId29"/>
    </p:embeddedFont>
    <p:embeddedFont>
      <p:font typeface="Trochut" panose="020B0604020202020204" charset="0"/>
      <p:regular r:id="rId3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4" d="100"/>
          <a:sy n="54" d="100"/>
        </p:scale>
        <p:origin x="754"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font" Target="fonts/font10.fntdata"/><Relationship Id="rId3" Type="http://schemas.openxmlformats.org/officeDocument/2006/relationships/slide" Target="slides/slide2.xml"/><Relationship Id="rId21" Type="http://schemas.openxmlformats.org/officeDocument/2006/relationships/font" Target="fonts/font5.fntdata"/><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font" Target="fonts/font9.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29" Type="http://schemas.openxmlformats.org/officeDocument/2006/relationships/font" Target="fonts/font1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font" Target="fonts/font12.fntdata"/><Relationship Id="rId10" Type="http://schemas.openxmlformats.org/officeDocument/2006/relationships/slide" Target="slides/slide9.xml"/><Relationship Id="rId19" Type="http://schemas.openxmlformats.org/officeDocument/2006/relationships/font" Target="fonts/font3.fntdata"/><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font" Target="fonts/font14.fntdata"/><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9058481-3A32-46AA-BDBE-F4590971E5E3}" type="datetimeFigureOut">
              <a:rPr lang="en-US" smtClean="0"/>
              <a:t>1/22/2024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0773B28-33C9-4A4D-8D65-3C6B196E4775}" type="slidenum">
              <a:rPr lang="en-US" smtClean="0"/>
              <a:t>‹#›</a:t>
            </a:fld>
            <a:endParaRPr lang="en-US"/>
          </a:p>
        </p:txBody>
      </p:sp>
    </p:spTree>
    <p:extLst>
      <p:ext uri="{BB962C8B-B14F-4D97-AF65-F5344CB8AC3E}">
        <p14:creationId xmlns:p14="http://schemas.microsoft.com/office/powerpoint/2010/main" val="38527403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0773B28-33C9-4A4D-8D65-3C6B196E4775}" type="slidenum">
              <a:rPr lang="en-US" smtClean="0"/>
              <a:t>2</a:t>
            </a:fld>
            <a:endParaRPr lang="en-US"/>
          </a:p>
        </p:txBody>
      </p:sp>
    </p:spTree>
    <p:extLst>
      <p:ext uri="{BB962C8B-B14F-4D97-AF65-F5344CB8AC3E}">
        <p14:creationId xmlns:p14="http://schemas.microsoft.com/office/powerpoint/2010/main" val="13060815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1/22/2024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1/22/2024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1/22/2024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1/22/2024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7.xml"/><Relationship Id="rId5" Type="http://schemas.openxmlformats.org/officeDocument/2006/relationships/image" Target="../media/image11.sv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7.xml"/><Relationship Id="rId5" Type="http://schemas.openxmlformats.org/officeDocument/2006/relationships/image" Target="../media/image11.sv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7.xml"/><Relationship Id="rId5" Type="http://schemas.openxmlformats.org/officeDocument/2006/relationships/image" Target="../media/image11.svg"/><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2.png"/><Relationship Id="rId7" Type="http://schemas.openxmlformats.org/officeDocument/2006/relationships/image" Target="../media/image6.jpeg"/><Relationship Id="rId12" Type="http://schemas.openxmlformats.org/officeDocument/2006/relationships/image" Target="../media/image11.sv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jpeg"/><Relationship Id="rId4" Type="http://schemas.openxmlformats.org/officeDocument/2006/relationships/image" Target="../media/image3.svg"/><Relationship Id="rId9" Type="http://schemas.openxmlformats.org/officeDocument/2006/relationships/image" Target="../media/image8.png"/></Relationships>
</file>

<file path=ppt/slides/_rels/slide3.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7.xml"/><Relationship Id="rId5" Type="http://schemas.openxmlformats.org/officeDocument/2006/relationships/image" Target="../media/image11.svg"/><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7.xml"/><Relationship Id="rId5" Type="http://schemas.openxmlformats.org/officeDocument/2006/relationships/image" Target="../media/image11.sv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7.xml"/><Relationship Id="rId5" Type="http://schemas.openxmlformats.org/officeDocument/2006/relationships/image" Target="../media/image13.sv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image" Target="../media/image11.sv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Layout" Target="../slideLayouts/slideLayout7.xml"/><Relationship Id="rId4" Type="http://schemas.openxmlformats.org/officeDocument/2006/relationships/image" Target="../media/image11.svg"/></Relationships>
</file>

<file path=ppt/slides/_rels/slide8.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7.xml"/><Relationship Id="rId5" Type="http://schemas.openxmlformats.org/officeDocument/2006/relationships/image" Target="../media/image11.sv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7.xml"/><Relationship Id="rId5" Type="http://schemas.openxmlformats.org/officeDocument/2006/relationships/image" Target="../media/image11.sv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BF7F1"/>
        </a:solidFill>
        <a:effectLst/>
      </p:bgPr>
    </p:bg>
    <p:spTree>
      <p:nvGrpSpPr>
        <p:cNvPr id="1" name=""/>
        <p:cNvGrpSpPr/>
        <p:nvPr/>
      </p:nvGrpSpPr>
      <p:grpSpPr>
        <a:xfrm>
          <a:off x="0" y="0"/>
          <a:ext cx="0" cy="0"/>
          <a:chOff x="0" y="0"/>
          <a:chExt cx="0" cy="0"/>
        </a:xfrm>
      </p:grpSpPr>
      <p:sp>
        <p:nvSpPr>
          <p:cNvPr id="2" name="Freeform 2"/>
          <p:cNvSpPr/>
          <p:nvPr/>
        </p:nvSpPr>
        <p:spPr>
          <a:xfrm>
            <a:off x="14844" y="0"/>
            <a:ext cx="18258312" cy="10287000"/>
          </a:xfrm>
          <a:custGeom>
            <a:avLst/>
            <a:gdLst/>
            <a:ahLst/>
            <a:cxnLst/>
            <a:rect l="l" t="t" r="r" b="b"/>
            <a:pathLst>
              <a:path w="18258312" h="10287000">
                <a:moveTo>
                  <a:pt x="0" y="0"/>
                </a:moveTo>
                <a:lnTo>
                  <a:pt x="18258312" y="0"/>
                </a:lnTo>
                <a:lnTo>
                  <a:pt x="18258312" y="10287000"/>
                </a:lnTo>
                <a:lnTo>
                  <a:pt x="0" y="10287000"/>
                </a:lnTo>
                <a:lnTo>
                  <a:pt x="0" y="0"/>
                </a:lnTo>
                <a:close/>
              </a:path>
            </a:pathLst>
          </a:custGeom>
          <a:blipFill>
            <a:blip r:embed="rId2"/>
            <a:stretch>
              <a:fillRect/>
            </a:stretch>
          </a:blipFill>
        </p:spPr>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261A27"/>
        </a:solidFill>
        <a:effectLst/>
      </p:bgPr>
    </p:bg>
    <p:spTree>
      <p:nvGrpSpPr>
        <p:cNvPr id="1" name=""/>
        <p:cNvGrpSpPr/>
        <p:nvPr/>
      </p:nvGrpSpPr>
      <p:grpSpPr>
        <a:xfrm>
          <a:off x="0" y="0"/>
          <a:ext cx="0" cy="0"/>
          <a:chOff x="0" y="0"/>
          <a:chExt cx="0" cy="0"/>
        </a:xfrm>
      </p:grpSpPr>
      <p:sp>
        <p:nvSpPr>
          <p:cNvPr id="2" name="Freeform 2"/>
          <p:cNvSpPr/>
          <p:nvPr/>
        </p:nvSpPr>
        <p:spPr>
          <a:xfrm>
            <a:off x="4319774" y="866033"/>
            <a:ext cx="3190002" cy="1316601"/>
          </a:xfrm>
          <a:custGeom>
            <a:avLst/>
            <a:gdLst/>
            <a:ahLst/>
            <a:cxnLst/>
            <a:rect l="l" t="t" r="r" b="b"/>
            <a:pathLst>
              <a:path w="3190002" h="1316601">
                <a:moveTo>
                  <a:pt x="0" y="0"/>
                </a:moveTo>
                <a:lnTo>
                  <a:pt x="3190002" y="0"/>
                </a:lnTo>
                <a:lnTo>
                  <a:pt x="3190002" y="1316601"/>
                </a:lnTo>
                <a:lnTo>
                  <a:pt x="0" y="131660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8252703" y="866033"/>
            <a:ext cx="3190002" cy="1316601"/>
          </a:xfrm>
          <a:custGeom>
            <a:avLst/>
            <a:gdLst/>
            <a:ahLst/>
            <a:cxnLst/>
            <a:rect l="l" t="t" r="r" b="b"/>
            <a:pathLst>
              <a:path w="3190002" h="1316601">
                <a:moveTo>
                  <a:pt x="0" y="0"/>
                </a:moveTo>
                <a:lnTo>
                  <a:pt x="3190002" y="0"/>
                </a:lnTo>
                <a:lnTo>
                  <a:pt x="3190002" y="1316601"/>
                </a:lnTo>
                <a:lnTo>
                  <a:pt x="0" y="131660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10778224" y="866033"/>
            <a:ext cx="3190002" cy="1316601"/>
          </a:xfrm>
          <a:custGeom>
            <a:avLst/>
            <a:gdLst/>
            <a:ahLst/>
            <a:cxnLst/>
            <a:rect l="l" t="t" r="r" b="b"/>
            <a:pathLst>
              <a:path w="3190002" h="1316601">
                <a:moveTo>
                  <a:pt x="0" y="0"/>
                </a:moveTo>
                <a:lnTo>
                  <a:pt x="3190002" y="0"/>
                </a:lnTo>
                <a:lnTo>
                  <a:pt x="3190002" y="1316601"/>
                </a:lnTo>
                <a:lnTo>
                  <a:pt x="0" y="131660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a:off x="5653474" y="866033"/>
            <a:ext cx="3190002" cy="1316601"/>
          </a:xfrm>
          <a:custGeom>
            <a:avLst/>
            <a:gdLst/>
            <a:ahLst/>
            <a:cxnLst/>
            <a:rect l="l" t="t" r="r" b="b"/>
            <a:pathLst>
              <a:path w="3190002" h="1316601">
                <a:moveTo>
                  <a:pt x="0" y="0"/>
                </a:moveTo>
                <a:lnTo>
                  <a:pt x="3190002" y="0"/>
                </a:lnTo>
                <a:lnTo>
                  <a:pt x="3190002" y="1316601"/>
                </a:lnTo>
                <a:lnTo>
                  <a:pt x="0" y="131660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TextBox 6"/>
          <p:cNvSpPr txBox="1"/>
          <p:nvPr/>
        </p:nvSpPr>
        <p:spPr>
          <a:xfrm>
            <a:off x="4608901" y="1111497"/>
            <a:ext cx="9148643" cy="793907"/>
          </a:xfrm>
          <a:prstGeom prst="rect">
            <a:avLst/>
          </a:prstGeom>
        </p:spPr>
        <p:txBody>
          <a:bodyPr lIns="0" tIns="0" rIns="0" bIns="0" rtlCol="0" anchor="t">
            <a:spAutoFit/>
          </a:bodyPr>
          <a:lstStyle/>
          <a:p>
            <a:pPr algn="ctr">
              <a:lnSpc>
                <a:spcPts val="5958"/>
              </a:lnSpc>
              <a:spcBef>
                <a:spcPct val="0"/>
              </a:spcBef>
            </a:pPr>
            <a:r>
              <a:rPr lang="en-US" sz="5674" spc="238">
                <a:solidFill>
                  <a:srgbClr val="FBF7F1"/>
                </a:solidFill>
                <a:latin typeface="Marykate"/>
              </a:rPr>
              <a:t>COMPETITION &amp; BARRIER TO ENTRY</a:t>
            </a:r>
          </a:p>
        </p:txBody>
      </p:sp>
      <p:sp>
        <p:nvSpPr>
          <p:cNvPr id="7" name="TextBox 7"/>
          <p:cNvSpPr txBox="1"/>
          <p:nvPr/>
        </p:nvSpPr>
        <p:spPr>
          <a:xfrm>
            <a:off x="665304" y="2746205"/>
            <a:ext cx="16957392" cy="6259727"/>
          </a:xfrm>
          <a:prstGeom prst="rect">
            <a:avLst/>
          </a:prstGeom>
        </p:spPr>
        <p:txBody>
          <a:bodyPr lIns="0" tIns="0" rIns="0" bIns="0" rtlCol="0" anchor="t">
            <a:spAutoFit/>
          </a:bodyPr>
          <a:lstStyle/>
          <a:p>
            <a:pPr marL="457200" indent="-457200" algn="just">
              <a:lnSpc>
                <a:spcPts val="4061"/>
              </a:lnSpc>
              <a:buFont typeface="Arial" panose="020B0604020202020204" pitchFamily="34" charset="0"/>
              <a:buChar char="•"/>
            </a:pPr>
            <a:r>
              <a:rPr lang="en-US" sz="2800" dirty="0">
                <a:solidFill>
                  <a:srgbClr val="FBF7F1"/>
                </a:solidFill>
                <a:latin typeface="SansSerif" panose="00000400000000000000" pitchFamily="2" charset="2"/>
              </a:rPr>
              <a:t>The soil tester kit market is characterized by intense competition and notable barriers to entry. As demand for efficient and user-friendly soil testing solutions continues to grow, established players in the industry maintain a strong presence, leveraging brand recognition and extensive distribution networks. </a:t>
            </a:r>
          </a:p>
          <a:p>
            <a:pPr marL="457200" indent="-457200" algn="just">
              <a:lnSpc>
                <a:spcPts val="4061"/>
              </a:lnSpc>
              <a:buFont typeface="Arial" panose="020B0604020202020204" pitchFamily="34" charset="0"/>
              <a:buChar char="•"/>
            </a:pPr>
            <a:r>
              <a:rPr lang="en-US" sz="2800" dirty="0">
                <a:solidFill>
                  <a:srgbClr val="FBF7F1"/>
                </a:solidFill>
                <a:latin typeface="SansSerif" panose="00000400000000000000" pitchFamily="2" charset="2"/>
              </a:rPr>
              <a:t> Key competitors often invest heavily in research and development to enhance product features, accuracy, and ease of use, creating a challenging landscape for new entrants. Additionally, the requirement for specialized knowledge in soil science, sensor technology, and data analysis poses a significant barrier to entry, as it necessitates substantial expertise and resources. </a:t>
            </a:r>
          </a:p>
          <a:p>
            <a:pPr marL="457200" indent="-457200" algn="just">
              <a:lnSpc>
                <a:spcPts val="4061"/>
              </a:lnSpc>
              <a:buFont typeface="Arial" panose="020B0604020202020204" pitchFamily="34" charset="0"/>
              <a:buChar char="•"/>
            </a:pPr>
            <a:r>
              <a:rPr lang="en-US" sz="2800" dirty="0">
                <a:solidFill>
                  <a:srgbClr val="FBF7F1"/>
                </a:solidFill>
                <a:latin typeface="SansSerif" panose="00000400000000000000" pitchFamily="2" charset="2"/>
              </a:rPr>
              <a:t> Regulatory compliance and the need for reliable and accurate results further contribute to the complexity of new market participants. As a result, the soil tester kit market demands innovative approaches and continuous improvement to overcome competitive pressures and establish a foothold in the industry.</a:t>
            </a:r>
          </a:p>
          <a:p>
            <a:pPr algn="just">
              <a:lnSpc>
                <a:spcPts val="4061"/>
              </a:lnSpc>
            </a:pPr>
            <a:endParaRPr lang="en-US" sz="2800" dirty="0">
              <a:solidFill>
                <a:srgbClr val="FBF7F1"/>
              </a:solidFill>
              <a:latin typeface="SansSerif" panose="00000400000000000000" pitchFamily="2" charset="2"/>
            </a:endParaRPr>
          </a:p>
        </p:txBody>
      </p:sp>
      <p:sp>
        <p:nvSpPr>
          <p:cNvPr id="8" name="Freeform 8"/>
          <p:cNvSpPr/>
          <p:nvPr/>
        </p:nvSpPr>
        <p:spPr>
          <a:xfrm rot="10152395">
            <a:off x="2343652" y="-2487287"/>
            <a:ext cx="3539744" cy="3430333"/>
          </a:xfrm>
          <a:custGeom>
            <a:avLst/>
            <a:gdLst/>
            <a:ahLst/>
            <a:cxnLst/>
            <a:rect l="l" t="t" r="r" b="b"/>
            <a:pathLst>
              <a:path w="3539744" h="3430333">
                <a:moveTo>
                  <a:pt x="0" y="0"/>
                </a:moveTo>
                <a:lnTo>
                  <a:pt x="3539744" y="0"/>
                </a:lnTo>
                <a:lnTo>
                  <a:pt x="3539744" y="3430334"/>
                </a:lnTo>
                <a:lnTo>
                  <a:pt x="0" y="343033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9" name="Freeform 9"/>
          <p:cNvSpPr/>
          <p:nvPr/>
        </p:nvSpPr>
        <p:spPr>
          <a:xfrm rot="8302158">
            <a:off x="15208078" y="10000895"/>
            <a:ext cx="3539744" cy="3430333"/>
          </a:xfrm>
          <a:custGeom>
            <a:avLst/>
            <a:gdLst/>
            <a:ahLst/>
            <a:cxnLst/>
            <a:rect l="l" t="t" r="r" b="b"/>
            <a:pathLst>
              <a:path w="3539744" h="3430333">
                <a:moveTo>
                  <a:pt x="0" y="0"/>
                </a:moveTo>
                <a:lnTo>
                  <a:pt x="3539743" y="0"/>
                </a:lnTo>
                <a:lnTo>
                  <a:pt x="3539743" y="3430333"/>
                </a:lnTo>
                <a:lnTo>
                  <a:pt x="0" y="343033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261A27"/>
        </a:solidFill>
        <a:effectLst/>
      </p:bgPr>
    </p:bg>
    <p:spTree>
      <p:nvGrpSpPr>
        <p:cNvPr id="1" name=""/>
        <p:cNvGrpSpPr/>
        <p:nvPr/>
      </p:nvGrpSpPr>
      <p:grpSpPr>
        <a:xfrm>
          <a:off x="0" y="0"/>
          <a:ext cx="0" cy="0"/>
          <a:chOff x="0" y="0"/>
          <a:chExt cx="0" cy="0"/>
        </a:xfrm>
      </p:grpSpPr>
      <p:sp>
        <p:nvSpPr>
          <p:cNvPr id="2" name="Freeform 2"/>
          <p:cNvSpPr/>
          <p:nvPr/>
        </p:nvSpPr>
        <p:spPr>
          <a:xfrm>
            <a:off x="6525298" y="792202"/>
            <a:ext cx="3190002" cy="1316601"/>
          </a:xfrm>
          <a:custGeom>
            <a:avLst/>
            <a:gdLst/>
            <a:ahLst/>
            <a:cxnLst/>
            <a:rect l="l" t="t" r="r" b="b"/>
            <a:pathLst>
              <a:path w="3190002" h="1316601">
                <a:moveTo>
                  <a:pt x="0" y="0"/>
                </a:moveTo>
                <a:lnTo>
                  <a:pt x="3190002" y="0"/>
                </a:lnTo>
                <a:lnTo>
                  <a:pt x="3190002" y="1316601"/>
                </a:lnTo>
                <a:lnTo>
                  <a:pt x="0" y="131660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8572700" y="792202"/>
            <a:ext cx="3190002" cy="1316601"/>
          </a:xfrm>
          <a:custGeom>
            <a:avLst/>
            <a:gdLst/>
            <a:ahLst/>
            <a:cxnLst/>
            <a:rect l="l" t="t" r="r" b="b"/>
            <a:pathLst>
              <a:path w="3190002" h="1316601">
                <a:moveTo>
                  <a:pt x="0" y="0"/>
                </a:moveTo>
                <a:lnTo>
                  <a:pt x="3190002" y="0"/>
                </a:lnTo>
                <a:lnTo>
                  <a:pt x="3190002" y="1316601"/>
                </a:lnTo>
                <a:lnTo>
                  <a:pt x="0" y="131660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TextBox 4"/>
          <p:cNvSpPr txBox="1"/>
          <p:nvPr/>
        </p:nvSpPr>
        <p:spPr>
          <a:xfrm>
            <a:off x="6960748" y="1085282"/>
            <a:ext cx="4337930" cy="793907"/>
          </a:xfrm>
          <a:prstGeom prst="rect">
            <a:avLst/>
          </a:prstGeom>
        </p:spPr>
        <p:txBody>
          <a:bodyPr wrap="square" lIns="0" tIns="0" rIns="0" bIns="0" rtlCol="0" anchor="t">
            <a:spAutoFit/>
          </a:bodyPr>
          <a:lstStyle/>
          <a:p>
            <a:pPr algn="ctr">
              <a:lnSpc>
                <a:spcPts val="5958"/>
              </a:lnSpc>
              <a:spcBef>
                <a:spcPct val="0"/>
              </a:spcBef>
            </a:pPr>
            <a:r>
              <a:rPr lang="en-US" sz="5674" spc="238" dirty="0">
                <a:solidFill>
                  <a:srgbClr val="FBF7F1"/>
                </a:solidFill>
                <a:latin typeface="Marykate"/>
              </a:rPr>
              <a:t>REVENUE MODEL</a:t>
            </a:r>
          </a:p>
        </p:txBody>
      </p:sp>
      <p:sp>
        <p:nvSpPr>
          <p:cNvPr id="5" name="TextBox 5"/>
          <p:cNvSpPr txBox="1"/>
          <p:nvPr/>
        </p:nvSpPr>
        <p:spPr>
          <a:xfrm>
            <a:off x="1157392" y="2747141"/>
            <a:ext cx="15973215" cy="6285375"/>
          </a:xfrm>
          <a:prstGeom prst="rect">
            <a:avLst/>
          </a:prstGeom>
        </p:spPr>
        <p:txBody>
          <a:bodyPr lIns="0" tIns="0" rIns="0" bIns="0" rtlCol="0" anchor="t">
            <a:spAutoFit/>
          </a:bodyPr>
          <a:lstStyle/>
          <a:p>
            <a:pPr algn="just">
              <a:lnSpc>
                <a:spcPts val="4480"/>
              </a:lnSpc>
            </a:pPr>
            <a:r>
              <a:rPr lang="en-US" sz="2800" dirty="0">
                <a:solidFill>
                  <a:srgbClr val="FBF7F1"/>
                </a:solidFill>
                <a:latin typeface="SansSerif" panose="00000400000000000000" pitchFamily="2" charset="2"/>
              </a:rPr>
              <a:t>The revenue model for our product encompasses various streams to ensure both upfront and recurring income. To initiate customer engagement, we will implement a product licensing fee, charging users a one-time cost for access to the core features. Additionally, we plan to introduce a subscription model with different plans to cater to needs of horticulture and gardening sector, offering monthly or annual payment options. Continuous revenue will be generated through maintenance contracts, providing users with ongoing support, updates, and patches for a fixed fee.</a:t>
            </a:r>
          </a:p>
          <a:p>
            <a:pPr algn="just">
              <a:lnSpc>
                <a:spcPts val="4480"/>
              </a:lnSpc>
            </a:pPr>
            <a:endParaRPr lang="en-US" sz="2800" dirty="0">
              <a:solidFill>
                <a:srgbClr val="FBF7F1"/>
              </a:solidFill>
              <a:latin typeface="SansSerif" panose="00000400000000000000" pitchFamily="2" charset="2"/>
            </a:endParaRPr>
          </a:p>
          <a:p>
            <a:pPr algn="just">
              <a:lnSpc>
                <a:spcPts val="4480"/>
              </a:lnSpc>
            </a:pPr>
            <a:r>
              <a:rPr lang="en-US" sz="2800" dirty="0">
                <a:solidFill>
                  <a:srgbClr val="FBF7F1"/>
                </a:solidFill>
                <a:latin typeface="SansSerif" panose="00000400000000000000" pitchFamily="2" charset="2"/>
              </a:rPr>
              <a:t>Customization and consulting services will be available, allowing us to cater to specific client needs for an additional fee. Lastly, a free trial period will be implemented to entice potential customers, with the aim of converting trial users into paying subscribers by offering exclusive benefits or discounts. </a:t>
            </a:r>
          </a:p>
          <a:p>
            <a:pPr algn="just">
              <a:lnSpc>
                <a:spcPts val="4480"/>
              </a:lnSpc>
            </a:pPr>
            <a:endParaRPr lang="en-US" sz="2800" dirty="0">
              <a:solidFill>
                <a:srgbClr val="FBF7F1"/>
              </a:solidFill>
              <a:latin typeface="SansSerif" panose="00000400000000000000" pitchFamily="2" charset="2"/>
            </a:endParaRPr>
          </a:p>
        </p:txBody>
      </p:sp>
      <p:sp>
        <p:nvSpPr>
          <p:cNvPr id="6" name="Freeform 6"/>
          <p:cNvSpPr/>
          <p:nvPr/>
        </p:nvSpPr>
        <p:spPr>
          <a:xfrm rot="8740769">
            <a:off x="3921648" y="-2289548"/>
            <a:ext cx="3539744" cy="3430333"/>
          </a:xfrm>
          <a:custGeom>
            <a:avLst/>
            <a:gdLst/>
            <a:ahLst/>
            <a:cxnLst/>
            <a:rect l="l" t="t" r="r" b="b"/>
            <a:pathLst>
              <a:path w="3539744" h="3430333">
                <a:moveTo>
                  <a:pt x="0" y="0"/>
                </a:moveTo>
                <a:lnTo>
                  <a:pt x="3539744" y="0"/>
                </a:lnTo>
                <a:lnTo>
                  <a:pt x="3539744" y="3430333"/>
                </a:lnTo>
                <a:lnTo>
                  <a:pt x="0" y="343033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261A27"/>
        </a:solidFill>
        <a:effectLst/>
      </p:bgPr>
    </p:bg>
    <p:spTree>
      <p:nvGrpSpPr>
        <p:cNvPr id="1" name=""/>
        <p:cNvGrpSpPr/>
        <p:nvPr/>
      </p:nvGrpSpPr>
      <p:grpSpPr>
        <a:xfrm>
          <a:off x="0" y="0"/>
          <a:ext cx="0" cy="0"/>
          <a:chOff x="0" y="0"/>
          <a:chExt cx="0" cy="0"/>
        </a:xfrm>
      </p:grpSpPr>
      <p:sp>
        <p:nvSpPr>
          <p:cNvPr id="2" name="Freeform 2"/>
          <p:cNvSpPr/>
          <p:nvPr/>
        </p:nvSpPr>
        <p:spPr>
          <a:xfrm>
            <a:off x="7202084" y="689023"/>
            <a:ext cx="3190002" cy="1316601"/>
          </a:xfrm>
          <a:custGeom>
            <a:avLst/>
            <a:gdLst/>
            <a:ahLst/>
            <a:cxnLst/>
            <a:rect l="l" t="t" r="r" b="b"/>
            <a:pathLst>
              <a:path w="3190002" h="1316601">
                <a:moveTo>
                  <a:pt x="0" y="0"/>
                </a:moveTo>
                <a:lnTo>
                  <a:pt x="3190003" y="0"/>
                </a:lnTo>
                <a:lnTo>
                  <a:pt x="3190003" y="1316601"/>
                </a:lnTo>
                <a:lnTo>
                  <a:pt x="0" y="131660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7895913" y="689023"/>
            <a:ext cx="3190002" cy="1316601"/>
          </a:xfrm>
          <a:custGeom>
            <a:avLst/>
            <a:gdLst/>
            <a:ahLst/>
            <a:cxnLst/>
            <a:rect l="l" t="t" r="r" b="b"/>
            <a:pathLst>
              <a:path w="3190002" h="1316601">
                <a:moveTo>
                  <a:pt x="0" y="0"/>
                </a:moveTo>
                <a:lnTo>
                  <a:pt x="3190003" y="0"/>
                </a:lnTo>
                <a:lnTo>
                  <a:pt x="3190003" y="1316601"/>
                </a:lnTo>
                <a:lnTo>
                  <a:pt x="0" y="131660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TextBox 4"/>
          <p:cNvSpPr txBox="1"/>
          <p:nvPr/>
        </p:nvSpPr>
        <p:spPr>
          <a:xfrm>
            <a:off x="7459235" y="950369"/>
            <a:ext cx="3369528" cy="793907"/>
          </a:xfrm>
          <a:prstGeom prst="rect">
            <a:avLst/>
          </a:prstGeom>
        </p:spPr>
        <p:txBody>
          <a:bodyPr wrap="square" lIns="0" tIns="0" rIns="0" bIns="0" rtlCol="0" anchor="t">
            <a:spAutoFit/>
          </a:bodyPr>
          <a:lstStyle/>
          <a:p>
            <a:pPr algn="ctr">
              <a:lnSpc>
                <a:spcPts val="5958"/>
              </a:lnSpc>
              <a:spcBef>
                <a:spcPct val="0"/>
              </a:spcBef>
            </a:pPr>
            <a:r>
              <a:rPr lang="en-US" sz="5674" spc="238" dirty="0">
                <a:solidFill>
                  <a:srgbClr val="FBF7F1"/>
                </a:solidFill>
                <a:latin typeface="Marykate"/>
              </a:rPr>
              <a:t>MILESTONES</a:t>
            </a:r>
          </a:p>
        </p:txBody>
      </p:sp>
      <p:sp>
        <p:nvSpPr>
          <p:cNvPr id="5" name="TextBox 5"/>
          <p:cNvSpPr txBox="1"/>
          <p:nvPr/>
        </p:nvSpPr>
        <p:spPr>
          <a:xfrm>
            <a:off x="1328962" y="2538731"/>
            <a:ext cx="15630075" cy="5131213"/>
          </a:xfrm>
          <a:prstGeom prst="rect">
            <a:avLst/>
          </a:prstGeom>
        </p:spPr>
        <p:txBody>
          <a:bodyPr lIns="0" tIns="0" rIns="0" bIns="0" rtlCol="0" anchor="t">
            <a:spAutoFit/>
          </a:bodyPr>
          <a:lstStyle/>
          <a:p>
            <a:pPr marL="457200" indent="-457200" algn="just">
              <a:lnSpc>
                <a:spcPts val="4480"/>
              </a:lnSpc>
              <a:buFont typeface="Arial" panose="020B0604020202020204" pitchFamily="34" charset="0"/>
              <a:buChar char="•"/>
            </a:pPr>
            <a:r>
              <a:rPr lang="en-US" sz="2800" dirty="0">
                <a:solidFill>
                  <a:srgbClr val="FBF7F1"/>
                </a:solidFill>
                <a:latin typeface="SansSerif" panose="00000400000000000000" pitchFamily="2" charset="2"/>
              </a:rPr>
              <a:t>Over the next </a:t>
            </a:r>
            <a:r>
              <a:rPr lang="en-US" sz="2800" b="1" dirty="0">
                <a:solidFill>
                  <a:srgbClr val="FBF7F1"/>
                </a:solidFill>
                <a:latin typeface="SansSerif" panose="00000400000000000000" pitchFamily="2" charset="2"/>
              </a:rPr>
              <a:t>1-3 years</a:t>
            </a:r>
            <a:r>
              <a:rPr lang="en-US" sz="2800" dirty="0">
                <a:solidFill>
                  <a:srgbClr val="FBF7F1"/>
                </a:solidFill>
                <a:latin typeface="SansSerif" panose="00000400000000000000" pitchFamily="2" charset="2"/>
              </a:rPr>
              <a:t>, our team aims to achieve several critical milestones as we progress from the current prototyping stage. </a:t>
            </a:r>
          </a:p>
          <a:p>
            <a:pPr marL="457200" indent="-457200" algn="just">
              <a:lnSpc>
                <a:spcPts val="4480"/>
              </a:lnSpc>
              <a:buFont typeface="Arial" panose="020B0604020202020204" pitchFamily="34" charset="0"/>
              <a:buChar char="•"/>
            </a:pPr>
            <a:r>
              <a:rPr lang="en-US" sz="2800" dirty="0">
                <a:solidFill>
                  <a:srgbClr val="FBF7F1"/>
                </a:solidFill>
                <a:latin typeface="SansSerif" panose="00000400000000000000" pitchFamily="2" charset="2"/>
              </a:rPr>
              <a:t>In the initial </a:t>
            </a:r>
            <a:r>
              <a:rPr lang="en-US" sz="2800" b="1" dirty="0">
                <a:solidFill>
                  <a:srgbClr val="FBF7F1"/>
                </a:solidFill>
                <a:latin typeface="SansSerif" panose="00000400000000000000" pitchFamily="2" charset="2"/>
              </a:rPr>
              <a:t>6-12 months</a:t>
            </a:r>
            <a:r>
              <a:rPr lang="en-US" sz="2800" dirty="0">
                <a:solidFill>
                  <a:srgbClr val="FBF7F1"/>
                </a:solidFill>
                <a:latin typeface="SansSerif" panose="00000400000000000000" pitchFamily="2" charset="2"/>
              </a:rPr>
              <a:t>, our focus will be on refining the prototype based on user feedback and testing, addressing any usability or functionality issues, and conducting thorough performance and security assessments. </a:t>
            </a:r>
          </a:p>
          <a:p>
            <a:pPr marL="457200" indent="-457200" algn="just">
              <a:lnSpc>
                <a:spcPts val="4480"/>
              </a:lnSpc>
              <a:buFont typeface="Arial" panose="020B0604020202020204" pitchFamily="34" charset="0"/>
              <a:buChar char="•"/>
            </a:pPr>
            <a:r>
              <a:rPr lang="en-US" sz="2800" dirty="0">
                <a:solidFill>
                  <a:srgbClr val="FBF7F1"/>
                </a:solidFill>
                <a:latin typeface="SansSerif" panose="00000400000000000000" pitchFamily="2" charset="2"/>
              </a:rPr>
              <a:t>Following this, we plan to release an alpha version of the product within the next </a:t>
            </a:r>
            <a:r>
              <a:rPr lang="en-US" sz="2800" b="1" dirty="0">
                <a:solidFill>
                  <a:srgbClr val="FBF7F1"/>
                </a:solidFill>
                <a:latin typeface="SansSerif" panose="00000400000000000000" pitchFamily="2" charset="2"/>
              </a:rPr>
              <a:t>12-18 months</a:t>
            </a:r>
            <a:r>
              <a:rPr lang="en-US" sz="2800" dirty="0">
                <a:solidFill>
                  <a:srgbClr val="FBF7F1"/>
                </a:solidFill>
                <a:latin typeface="SansSerif" panose="00000400000000000000" pitchFamily="2" charset="2"/>
              </a:rPr>
              <a:t>, targeting a limited audience to gather real-world feedback and insights.</a:t>
            </a:r>
          </a:p>
          <a:p>
            <a:pPr marL="457200" indent="-457200" algn="just">
              <a:lnSpc>
                <a:spcPts val="4480"/>
              </a:lnSpc>
              <a:buFont typeface="Arial" panose="020B0604020202020204" pitchFamily="34" charset="0"/>
              <a:buChar char="•"/>
            </a:pPr>
            <a:r>
              <a:rPr lang="en-US" sz="2800" dirty="0">
                <a:solidFill>
                  <a:srgbClr val="FBF7F1"/>
                </a:solidFill>
                <a:latin typeface="SansSerif" panose="00000400000000000000" pitchFamily="2" charset="2"/>
              </a:rPr>
              <a:t>Subsequently, in the </a:t>
            </a:r>
            <a:r>
              <a:rPr lang="en-US" sz="2800" b="1" dirty="0">
                <a:solidFill>
                  <a:srgbClr val="FBF7F1"/>
                </a:solidFill>
                <a:latin typeface="SansSerif" panose="00000400000000000000" pitchFamily="2" charset="2"/>
              </a:rPr>
              <a:t>18-24 month </a:t>
            </a:r>
            <a:r>
              <a:rPr lang="en-US" sz="2800" dirty="0">
                <a:solidFill>
                  <a:srgbClr val="FBF7F1"/>
                </a:solidFill>
                <a:latin typeface="SansSerif" panose="00000400000000000000" pitchFamily="2" charset="2"/>
              </a:rPr>
              <a:t>timeframe, we intend to launch a beta version, expanding our user base beyond the initial testers and incorporating diverse feedback for further refinements. </a:t>
            </a:r>
          </a:p>
        </p:txBody>
      </p:sp>
      <p:sp>
        <p:nvSpPr>
          <p:cNvPr id="6" name="Freeform 6"/>
          <p:cNvSpPr/>
          <p:nvPr/>
        </p:nvSpPr>
        <p:spPr>
          <a:xfrm rot="10152395">
            <a:off x="5314371" y="-2384107"/>
            <a:ext cx="3539744" cy="3430333"/>
          </a:xfrm>
          <a:custGeom>
            <a:avLst/>
            <a:gdLst/>
            <a:ahLst/>
            <a:cxnLst/>
            <a:rect l="l" t="t" r="r" b="b"/>
            <a:pathLst>
              <a:path w="3539744" h="3430333">
                <a:moveTo>
                  <a:pt x="0" y="0"/>
                </a:moveTo>
                <a:lnTo>
                  <a:pt x="3539744" y="0"/>
                </a:lnTo>
                <a:lnTo>
                  <a:pt x="3539744" y="3430333"/>
                </a:lnTo>
                <a:lnTo>
                  <a:pt x="0" y="343033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rot="8302158">
            <a:off x="14986584" y="9508686"/>
            <a:ext cx="3539744" cy="3430333"/>
          </a:xfrm>
          <a:custGeom>
            <a:avLst/>
            <a:gdLst/>
            <a:ahLst/>
            <a:cxnLst/>
            <a:rect l="l" t="t" r="r" b="b"/>
            <a:pathLst>
              <a:path w="3539744" h="3430333">
                <a:moveTo>
                  <a:pt x="0" y="0"/>
                </a:moveTo>
                <a:lnTo>
                  <a:pt x="3539744" y="0"/>
                </a:lnTo>
                <a:lnTo>
                  <a:pt x="3539744" y="3430334"/>
                </a:lnTo>
                <a:lnTo>
                  <a:pt x="0" y="343033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261A27"/>
        </a:solidFill>
        <a:effectLst/>
      </p:bgPr>
    </p:bg>
    <p:spTree>
      <p:nvGrpSpPr>
        <p:cNvPr id="1" name=""/>
        <p:cNvGrpSpPr/>
        <p:nvPr/>
      </p:nvGrpSpPr>
      <p:grpSpPr>
        <a:xfrm>
          <a:off x="0" y="0"/>
          <a:ext cx="0" cy="0"/>
          <a:chOff x="0" y="0"/>
          <a:chExt cx="0" cy="0"/>
        </a:xfrm>
      </p:grpSpPr>
      <p:sp>
        <p:nvSpPr>
          <p:cNvPr id="2" name="TextBox 2"/>
          <p:cNvSpPr txBox="1"/>
          <p:nvPr/>
        </p:nvSpPr>
        <p:spPr>
          <a:xfrm>
            <a:off x="1515681" y="2228161"/>
            <a:ext cx="15256639" cy="4578305"/>
          </a:xfrm>
          <a:prstGeom prst="rect">
            <a:avLst/>
          </a:prstGeom>
        </p:spPr>
        <p:txBody>
          <a:bodyPr lIns="0" tIns="0" rIns="0" bIns="0" rtlCol="0" anchor="t">
            <a:spAutoFit/>
          </a:bodyPr>
          <a:lstStyle/>
          <a:p>
            <a:pPr marL="457200" indent="-457200" algn="just">
              <a:lnSpc>
                <a:spcPts val="4480"/>
              </a:lnSpc>
              <a:buFont typeface="Arial" panose="020B0604020202020204" pitchFamily="34" charset="0"/>
              <a:buChar char="•"/>
            </a:pPr>
            <a:r>
              <a:rPr lang="en-US" sz="2800" dirty="0">
                <a:solidFill>
                  <a:srgbClr val="FFFFFF"/>
                </a:solidFill>
                <a:latin typeface="SansSerif" panose="00000400000000000000" pitchFamily="2" charset="2"/>
              </a:rPr>
              <a:t>As we approach the </a:t>
            </a:r>
            <a:r>
              <a:rPr lang="en-US" sz="2800" b="1" dirty="0">
                <a:solidFill>
                  <a:srgbClr val="FFFFFF"/>
                </a:solidFill>
                <a:latin typeface="SansSerif" panose="00000400000000000000" pitchFamily="2" charset="2"/>
              </a:rPr>
              <a:t>24-36</a:t>
            </a:r>
            <a:r>
              <a:rPr lang="en-US" sz="2800" dirty="0">
                <a:solidFill>
                  <a:srgbClr val="FFFFFF"/>
                </a:solidFill>
                <a:latin typeface="SansSerif" panose="00000400000000000000" pitchFamily="2" charset="2"/>
              </a:rPr>
              <a:t> month mark, our primary objective is to launch the official, fully polished version of the product for general availability, backed by comprehensive marketing strategies and ongoing support mechanisms.</a:t>
            </a:r>
          </a:p>
          <a:p>
            <a:pPr algn="just">
              <a:lnSpc>
                <a:spcPts val="4480"/>
              </a:lnSpc>
            </a:pPr>
            <a:endParaRPr lang="en-US" sz="2800" dirty="0">
              <a:solidFill>
                <a:srgbClr val="FFFFFF"/>
              </a:solidFill>
              <a:latin typeface="SansSerif" panose="00000400000000000000" pitchFamily="2" charset="2"/>
            </a:endParaRPr>
          </a:p>
          <a:p>
            <a:pPr algn="just">
              <a:lnSpc>
                <a:spcPts val="4480"/>
              </a:lnSpc>
            </a:pPr>
            <a:r>
              <a:rPr lang="en-US" sz="2800" dirty="0">
                <a:solidFill>
                  <a:srgbClr val="FFFFFF"/>
                </a:solidFill>
                <a:latin typeface="SansSerif" panose="00000400000000000000" pitchFamily="2" charset="2"/>
              </a:rPr>
              <a:t> These milestones reflect our strategic roadmap for the next few years, emphasizing iterative development, user-centric improvements, and a focus on long-term growth and market presence.</a:t>
            </a:r>
          </a:p>
          <a:p>
            <a:pPr algn="just">
              <a:lnSpc>
                <a:spcPts val="4480"/>
              </a:lnSpc>
            </a:pPr>
            <a:endParaRPr lang="en-US" sz="3200" dirty="0">
              <a:solidFill>
                <a:srgbClr val="FFFFFF"/>
              </a:solidFill>
              <a:latin typeface="Canva Sans Bold"/>
            </a:endParaRPr>
          </a:p>
        </p:txBody>
      </p:sp>
      <p:sp>
        <p:nvSpPr>
          <p:cNvPr id="3" name="Freeform 3"/>
          <p:cNvSpPr/>
          <p:nvPr/>
        </p:nvSpPr>
        <p:spPr>
          <a:xfrm rot="10152395">
            <a:off x="-254191" y="-2457939"/>
            <a:ext cx="3539744" cy="3430333"/>
          </a:xfrm>
          <a:custGeom>
            <a:avLst/>
            <a:gdLst/>
            <a:ahLst/>
            <a:cxnLst/>
            <a:rect l="l" t="t" r="r" b="b"/>
            <a:pathLst>
              <a:path w="3539744" h="3430333">
                <a:moveTo>
                  <a:pt x="0" y="0"/>
                </a:moveTo>
                <a:lnTo>
                  <a:pt x="3539743" y="0"/>
                </a:lnTo>
                <a:lnTo>
                  <a:pt x="3539743" y="3430334"/>
                </a:lnTo>
                <a:lnTo>
                  <a:pt x="0" y="343033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rot="8302158">
            <a:off x="14986584" y="9508686"/>
            <a:ext cx="3539744" cy="3430333"/>
          </a:xfrm>
          <a:custGeom>
            <a:avLst/>
            <a:gdLst/>
            <a:ahLst/>
            <a:cxnLst/>
            <a:rect l="l" t="t" r="r" b="b"/>
            <a:pathLst>
              <a:path w="3539744" h="3430333">
                <a:moveTo>
                  <a:pt x="0" y="0"/>
                </a:moveTo>
                <a:lnTo>
                  <a:pt x="3539744" y="0"/>
                </a:lnTo>
                <a:lnTo>
                  <a:pt x="3539744" y="3430334"/>
                </a:lnTo>
                <a:lnTo>
                  <a:pt x="0" y="343033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261A27"/>
        </a:solidFill>
        <a:effectLst/>
      </p:bgPr>
    </p:bg>
    <p:spTree>
      <p:nvGrpSpPr>
        <p:cNvPr id="1" name=""/>
        <p:cNvGrpSpPr/>
        <p:nvPr/>
      </p:nvGrpSpPr>
      <p:grpSpPr>
        <a:xfrm>
          <a:off x="0" y="0"/>
          <a:ext cx="0" cy="0"/>
          <a:chOff x="0" y="0"/>
          <a:chExt cx="0" cy="0"/>
        </a:xfrm>
      </p:grpSpPr>
      <p:sp>
        <p:nvSpPr>
          <p:cNvPr id="2" name="Freeform 2"/>
          <p:cNvSpPr/>
          <p:nvPr/>
        </p:nvSpPr>
        <p:spPr>
          <a:xfrm>
            <a:off x="29688" y="1225583"/>
            <a:ext cx="18258312" cy="8229600"/>
          </a:xfrm>
          <a:custGeom>
            <a:avLst/>
            <a:gdLst/>
            <a:ahLst/>
            <a:cxnLst/>
            <a:rect l="l" t="t" r="r" b="b"/>
            <a:pathLst>
              <a:path w="18258312" h="8229600">
                <a:moveTo>
                  <a:pt x="0" y="0"/>
                </a:moveTo>
                <a:lnTo>
                  <a:pt x="18258312" y="0"/>
                </a:lnTo>
                <a:lnTo>
                  <a:pt x="18258312" y="8229600"/>
                </a:lnTo>
                <a:lnTo>
                  <a:pt x="0" y="8229600"/>
                </a:lnTo>
                <a:lnTo>
                  <a:pt x="0" y="0"/>
                </a:lnTo>
                <a:close/>
              </a:path>
            </a:pathLst>
          </a:custGeom>
          <a:blipFill>
            <a:blip r:embed="rId2"/>
            <a:stretch>
              <a:fillRect t="-11602" b="-13397"/>
            </a:stretch>
          </a:blipFill>
        </p:spPr>
      </p:sp>
      <p:sp>
        <p:nvSpPr>
          <p:cNvPr id="3" name="TextBox 3"/>
          <p:cNvSpPr txBox="1"/>
          <p:nvPr/>
        </p:nvSpPr>
        <p:spPr>
          <a:xfrm>
            <a:off x="4242644" y="342900"/>
            <a:ext cx="9832399" cy="666849"/>
          </a:xfrm>
          <a:prstGeom prst="rect">
            <a:avLst/>
          </a:prstGeom>
        </p:spPr>
        <p:txBody>
          <a:bodyPr wrap="square" lIns="0" tIns="0" rIns="0" bIns="0" rtlCol="0" anchor="t">
            <a:spAutoFit/>
          </a:bodyPr>
          <a:lstStyle/>
          <a:p>
            <a:pPr algn="ctr">
              <a:lnSpc>
                <a:spcPts val="5179"/>
              </a:lnSpc>
            </a:pPr>
            <a:r>
              <a:rPr lang="en-US" sz="3699" dirty="0">
                <a:solidFill>
                  <a:srgbClr val="FFFFFF"/>
                </a:solidFill>
                <a:latin typeface="Ranga"/>
                <a:cs typeface="Ranga"/>
              </a:rPr>
              <a:t>“</a:t>
            </a:r>
            <a:r>
              <a:rPr lang="en-US" sz="3699" dirty="0" err="1">
                <a:solidFill>
                  <a:srgbClr val="FFFFFF"/>
                </a:solidFill>
                <a:latin typeface="Ranga"/>
                <a:cs typeface="Ranga"/>
              </a:rPr>
              <a:t>खेतों</a:t>
            </a:r>
            <a:r>
              <a:rPr lang="en-US" sz="3699" dirty="0">
                <a:solidFill>
                  <a:srgbClr val="FFFFFF"/>
                </a:solidFill>
                <a:latin typeface="Ranga"/>
                <a:cs typeface="Ranga"/>
              </a:rPr>
              <a:t> </a:t>
            </a:r>
            <a:r>
              <a:rPr lang="en-US" sz="3699" dirty="0" err="1">
                <a:solidFill>
                  <a:srgbClr val="FFFFFF"/>
                </a:solidFill>
                <a:latin typeface="Ranga"/>
                <a:cs typeface="Ranga"/>
              </a:rPr>
              <a:t>में</a:t>
            </a:r>
            <a:r>
              <a:rPr lang="en-US" sz="3699" dirty="0">
                <a:solidFill>
                  <a:srgbClr val="FFFFFF"/>
                </a:solidFill>
                <a:latin typeface="Ranga"/>
                <a:cs typeface="Ranga"/>
              </a:rPr>
              <a:t> </a:t>
            </a:r>
            <a:r>
              <a:rPr lang="en-US" sz="3699" dirty="0" err="1">
                <a:solidFill>
                  <a:srgbClr val="FFFFFF"/>
                </a:solidFill>
                <a:latin typeface="Ranga"/>
                <a:cs typeface="Ranga"/>
              </a:rPr>
              <a:t>सफ़लता</a:t>
            </a:r>
            <a:r>
              <a:rPr lang="en-US" sz="3699" dirty="0">
                <a:solidFill>
                  <a:srgbClr val="FFFFFF"/>
                </a:solidFill>
                <a:latin typeface="Ranga"/>
                <a:cs typeface="Ranga"/>
              </a:rPr>
              <a:t>, </a:t>
            </a:r>
            <a:r>
              <a:rPr lang="en-US" sz="3699" dirty="0" err="1">
                <a:solidFill>
                  <a:srgbClr val="FFFFFF"/>
                </a:solidFill>
                <a:latin typeface="Ranga"/>
                <a:cs typeface="Ranga"/>
              </a:rPr>
              <a:t>ज़मीन</a:t>
            </a:r>
            <a:r>
              <a:rPr lang="en-US" sz="3699" dirty="0">
                <a:solidFill>
                  <a:srgbClr val="FFFFFF"/>
                </a:solidFill>
                <a:latin typeface="Ranga"/>
                <a:cs typeface="Ranga"/>
              </a:rPr>
              <a:t> </a:t>
            </a:r>
            <a:r>
              <a:rPr lang="en-US" sz="3699" dirty="0" err="1">
                <a:solidFill>
                  <a:srgbClr val="FFFFFF"/>
                </a:solidFill>
                <a:latin typeface="Ranga"/>
                <a:cs typeface="Ranga"/>
              </a:rPr>
              <a:t>की</a:t>
            </a:r>
            <a:r>
              <a:rPr lang="en-US" sz="3699" dirty="0">
                <a:solidFill>
                  <a:srgbClr val="FFFFFF"/>
                </a:solidFill>
                <a:latin typeface="Ranga"/>
                <a:cs typeface="Ranga"/>
              </a:rPr>
              <a:t> </a:t>
            </a:r>
            <a:r>
              <a:rPr lang="en-US" sz="3699" dirty="0" err="1">
                <a:solidFill>
                  <a:srgbClr val="FFFFFF"/>
                </a:solidFill>
                <a:latin typeface="Ranga"/>
                <a:cs typeface="Ranga"/>
              </a:rPr>
              <a:t>जाँच</a:t>
            </a:r>
            <a:r>
              <a:rPr lang="en-US" sz="3699" dirty="0">
                <a:solidFill>
                  <a:srgbClr val="FFFFFF"/>
                </a:solidFill>
                <a:latin typeface="Ranga"/>
                <a:cs typeface="Ranga"/>
              </a:rPr>
              <a:t> </a:t>
            </a:r>
            <a:r>
              <a:rPr lang="en-US" sz="3699" dirty="0" err="1">
                <a:solidFill>
                  <a:srgbClr val="FFFFFF"/>
                </a:solidFill>
                <a:latin typeface="Ranga"/>
                <a:cs typeface="Ranga"/>
              </a:rPr>
              <a:t>से</a:t>
            </a:r>
            <a:r>
              <a:rPr lang="en-US" sz="3699" dirty="0">
                <a:solidFill>
                  <a:srgbClr val="FFFFFF"/>
                </a:solidFill>
                <a:latin typeface="Ranga"/>
                <a:cs typeface="Ranga"/>
              </a:rPr>
              <a:t>: </a:t>
            </a:r>
            <a:r>
              <a:rPr lang="en-US" sz="3699" dirty="0" err="1">
                <a:solidFill>
                  <a:srgbClr val="FFFFFF"/>
                </a:solidFill>
                <a:latin typeface="Ranga"/>
                <a:cs typeface="Ranga"/>
              </a:rPr>
              <a:t>किसानों</a:t>
            </a:r>
            <a:r>
              <a:rPr lang="en-US" sz="3699" dirty="0">
                <a:solidFill>
                  <a:srgbClr val="FFFFFF"/>
                </a:solidFill>
                <a:latin typeface="Ranga"/>
                <a:cs typeface="Ranga"/>
              </a:rPr>
              <a:t> </a:t>
            </a:r>
            <a:r>
              <a:rPr lang="en-US" sz="3699" dirty="0" err="1">
                <a:solidFill>
                  <a:srgbClr val="FFFFFF"/>
                </a:solidFill>
                <a:latin typeface="Ranga"/>
                <a:cs typeface="Ranga"/>
              </a:rPr>
              <a:t>के</a:t>
            </a:r>
            <a:r>
              <a:rPr lang="en-US" sz="3699" dirty="0">
                <a:solidFill>
                  <a:srgbClr val="FFFFFF"/>
                </a:solidFill>
                <a:latin typeface="Ranga"/>
                <a:cs typeface="Ranga"/>
              </a:rPr>
              <a:t> </a:t>
            </a:r>
            <a:r>
              <a:rPr lang="en-US" sz="3699" dirty="0" err="1">
                <a:solidFill>
                  <a:srgbClr val="FFFFFF"/>
                </a:solidFill>
                <a:latin typeface="Ranga"/>
                <a:cs typeface="Ranga"/>
              </a:rPr>
              <a:t>लिए</a:t>
            </a:r>
            <a:r>
              <a:rPr lang="en-US" sz="3699" dirty="0">
                <a:solidFill>
                  <a:srgbClr val="FFFFFF"/>
                </a:solidFill>
                <a:latin typeface="Ranga"/>
                <a:cs typeface="Ranga"/>
              </a:rPr>
              <a:t> </a:t>
            </a:r>
            <a:r>
              <a:rPr lang="en-US" sz="3699" dirty="0" err="1">
                <a:solidFill>
                  <a:srgbClr val="FFFFFF"/>
                </a:solidFill>
                <a:latin typeface="Ranga"/>
                <a:cs typeface="Ranga"/>
              </a:rPr>
              <a:t>एक</a:t>
            </a:r>
            <a:r>
              <a:rPr lang="en-US" sz="3699" dirty="0">
                <a:solidFill>
                  <a:srgbClr val="FFFFFF"/>
                </a:solidFill>
                <a:latin typeface="Ranga"/>
                <a:cs typeface="Ranga"/>
              </a:rPr>
              <a:t> </a:t>
            </a:r>
            <a:r>
              <a:rPr lang="en-US" sz="3699" dirty="0" err="1">
                <a:solidFill>
                  <a:srgbClr val="FFFFFF"/>
                </a:solidFill>
                <a:latin typeface="Ranga"/>
                <a:cs typeface="Ranga"/>
              </a:rPr>
              <a:t>बेहतर</a:t>
            </a:r>
            <a:r>
              <a:rPr lang="en-US" sz="3699" dirty="0">
                <a:solidFill>
                  <a:srgbClr val="FFFFFF"/>
                </a:solidFill>
                <a:latin typeface="Ranga"/>
                <a:cs typeface="Ranga"/>
              </a:rPr>
              <a:t> </a:t>
            </a:r>
            <a:r>
              <a:rPr lang="en-US" sz="3699" dirty="0" err="1">
                <a:solidFill>
                  <a:srgbClr val="FFFFFF"/>
                </a:solidFill>
                <a:latin typeface="Ranga"/>
                <a:cs typeface="Ranga"/>
              </a:rPr>
              <a:t>उपहार</a:t>
            </a:r>
            <a:r>
              <a:rPr lang="en-US" sz="3699" dirty="0">
                <a:solidFill>
                  <a:srgbClr val="FFFFFF"/>
                </a:solidFill>
                <a:latin typeface="Ranga"/>
                <a:cs typeface="Ranga"/>
              </a:rPr>
              <a:t>”</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261A27"/>
        </a:solidFill>
        <a:effectLst/>
      </p:bgPr>
    </p:bg>
    <p:spTree>
      <p:nvGrpSpPr>
        <p:cNvPr id="1" name=""/>
        <p:cNvGrpSpPr/>
        <p:nvPr/>
      </p:nvGrpSpPr>
      <p:grpSpPr>
        <a:xfrm>
          <a:off x="0" y="0"/>
          <a:ext cx="0" cy="0"/>
          <a:chOff x="0" y="0"/>
          <a:chExt cx="0" cy="0"/>
        </a:xfrm>
      </p:grpSpPr>
      <p:sp>
        <p:nvSpPr>
          <p:cNvPr id="2" name="Freeform 2"/>
          <p:cNvSpPr/>
          <p:nvPr/>
        </p:nvSpPr>
        <p:spPr>
          <a:xfrm>
            <a:off x="5482438" y="2230888"/>
            <a:ext cx="3068857" cy="3068857"/>
          </a:xfrm>
          <a:custGeom>
            <a:avLst/>
            <a:gdLst/>
            <a:ahLst/>
            <a:cxnLst/>
            <a:rect l="l" t="t" r="r" b="b"/>
            <a:pathLst>
              <a:path w="3068857" h="3068857">
                <a:moveTo>
                  <a:pt x="0" y="0"/>
                </a:moveTo>
                <a:lnTo>
                  <a:pt x="3068857" y="0"/>
                </a:lnTo>
                <a:lnTo>
                  <a:pt x="3068857" y="3068857"/>
                </a:lnTo>
                <a:lnTo>
                  <a:pt x="0" y="306885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 name="Freeform 3"/>
          <p:cNvSpPr/>
          <p:nvPr/>
        </p:nvSpPr>
        <p:spPr>
          <a:xfrm>
            <a:off x="9276344" y="2230888"/>
            <a:ext cx="3068857" cy="3068857"/>
          </a:xfrm>
          <a:custGeom>
            <a:avLst/>
            <a:gdLst/>
            <a:ahLst/>
            <a:cxnLst/>
            <a:rect l="l" t="t" r="r" b="b"/>
            <a:pathLst>
              <a:path w="3068857" h="3068857">
                <a:moveTo>
                  <a:pt x="0" y="0"/>
                </a:moveTo>
                <a:lnTo>
                  <a:pt x="3068858" y="0"/>
                </a:lnTo>
                <a:lnTo>
                  <a:pt x="3068858" y="3068857"/>
                </a:lnTo>
                <a:lnTo>
                  <a:pt x="0" y="306885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4" name="Freeform 4"/>
          <p:cNvSpPr/>
          <p:nvPr/>
        </p:nvSpPr>
        <p:spPr>
          <a:xfrm>
            <a:off x="13070138" y="2230888"/>
            <a:ext cx="3068857" cy="3068857"/>
          </a:xfrm>
          <a:custGeom>
            <a:avLst/>
            <a:gdLst/>
            <a:ahLst/>
            <a:cxnLst/>
            <a:rect l="l" t="t" r="r" b="b"/>
            <a:pathLst>
              <a:path w="3068857" h="3068857">
                <a:moveTo>
                  <a:pt x="0" y="0"/>
                </a:moveTo>
                <a:lnTo>
                  <a:pt x="3068858" y="0"/>
                </a:lnTo>
                <a:lnTo>
                  <a:pt x="3068858" y="3068857"/>
                </a:lnTo>
                <a:lnTo>
                  <a:pt x="0" y="306885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a:off x="1688532" y="2230888"/>
            <a:ext cx="3068857" cy="3068857"/>
          </a:xfrm>
          <a:custGeom>
            <a:avLst/>
            <a:gdLst/>
            <a:ahLst/>
            <a:cxnLst/>
            <a:rect l="l" t="t" r="r" b="b"/>
            <a:pathLst>
              <a:path w="3068857" h="3068857">
                <a:moveTo>
                  <a:pt x="0" y="0"/>
                </a:moveTo>
                <a:lnTo>
                  <a:pt x="3068857" y="0"/>
                </a:lnTo>
                <a:lnTo>
                  <a:pt x="3068857" y="3068857"/>
                </a:lnTo>
                <a:lnTo>
                  <a:pt x="0" y="306885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6" name="Group 6"/>
          <p:cNvGrpSpPr/>
          <p:nvPr/>
        </p:nvGrpSpPr>
        <p:grpSpPr>
          <a:xfrm>
            <a:off x="1811838" y="2354195"/>
            <a:ext cx="2822244" cy="2822244"/>
            <a:chOff x="0" y="0"/>
            <a:chExt cx="812800" cy="812800"/>
          </a:xfrm>
        </p:grpSpPr>
        <p:sp>
          <p:nvSpPr>
            <p:cNvPr id="7" name="Freeform 7"/>
            <p:cNvSpPr/>
            <p:nvPr/>
          </p:nvSpPr>
          <p:spPr>
            <a:xfrm>
              <a:off x="0" y="0"/>
              <a:ext cx="812800" cy="812800"/>
            </a:xfrm>
            <a:custGeom>
              <a:avLst/>
              <a:gdLst/>
              <a:ahLst/>
              <a:cxnLst/>
              <a:rect l="l" t="t" r="r" b="b"/>
              <a:pathLst>
                <a:path w="812800" h="812800">
                  <a:moveTo>
                    <a:pt x="63093" y="0"/>
                  </a:moveTo>
                  <a:lnTo>
                    <a:pt x="749707" y="0"/>
                  </a:lnTo>
                  <a:cubicBezTo>
                    <a:pt x="766440" y="0"/>
                    <a:pt x="782488" y="6647"/>
                    <a:pt x="794320" y="18480"/>
                  </a:cubicBezTo>
                  <a:cubicBezTo>
                    <a:pt x="806153" y="30312"/>
                    <a:pt x="812800" y="46360"/>
                    <a:pt x="812800" y="63093"/>
                  </a:cubicBezTo>
                  <a:lnTo>
                    <a:pt x="812800" y="749707"/>
                  </a:lnTo>
                  <a:cubicBezTo>
                    <a:pt x="812800" y="766440"/>
                    <a:pt x="806153" y="782488"/>
                    <a:pt x="794320" y="794320"/>
                  </a:cubicBezTo>
                  <a:cubicBezTo>
                    <a:pt x="782488" y="806153"/>
                    <a:pt x="766440" y="812800"/>
                    <a:pt x="749707" y="812800"/>
                  </a:cubicBezTo>
                  <a:lnTo>
                    <a:pt x="63093" y="812800"/>
                  </a:lnTo>
                  <a:cubicBezTo>
                    <a:pt x="46360" y="812800"/>
                    <a:pt x="30312" y="806153"/>
                    <a:pt x="18480" y="794320"/>
                  </a:cubicBezTo>
                  <a:cubicBezTo>
                    <a:pt x="6647" y="782488"/>
                    <a:pt x="0" y="766440"/>
                    <a:pt x="0" y="749707"/>
                  </a:cubicBezTo>
                  <a:lnTo>
                    <a:pt x="0" y="63093"/>
                  </a:lnTo>
                  <a:cubicBezTo>
                    <a:pt x="0" y="46360"/>
                    <a:pt x="6647" y="30312"/>
                    <a:pt x="18480" y="18480"/>
                  </a:cubicBezTo>
                  <a:cubicBezTo>
                    <a:pt x="30312" y="6647"/>
                    <a:pt x="46360" y="0"/>
                    <a:pt x="63093" y="0"/>
                  </a:cubicBezTo>
                  <a:close/>
                </a:path>
              </a:pathLst>
            </a:custGeom>
            <a:blipFill>
              <a:blip r:embed="rId7"/>
              <a:stretch>
                <a:fillRect t="-12727" b="-12727"/>
              </a:stretch>
            </a:blipFill>
          </p:spPr>
        </p:sp>
      </p:grpSp>
      <p:grpSp>
        <p:nvGrpSpPr>
          <p:cNvPr id="8" name="Group 8"/>
          <p:cNvGrpSpPr/>
          <p:nvPr/>
        </p:nvGrpSpPr>
        <p:grpSpPr>
          <a:xfrm>
            <a:off x="5605745" y="2354195"/>
            <a:ext cx="2822244" cy="2822244"/>
            <a:chOff x="0" y="0"/>
            <a:chExt cx="812800" cy="812800"/>
          </a:xfrm>
        </p:grpSpPr>
        <p:sp>
          <p:nvSpPr>
            <p:cNvPr id="9" name="Freeform 9"/>
            <p:cNvSpPr/>
            <p:nvPr/>
          </p:nvSpPr>
          <p:spPr>
            <a:xfrm>
              <a:off x="0" y="0"/>
              <a:ext cx="812800" cy="812800"/>
            </a:xfrm>
            <a:custGeom>
              <a:avLst/>
              <a:gdLst/>
              <a:ahLst/>
              <a:cxnLst/>
              <a:rect l="l" t="t" r="r" b="b"/>
              <a:pathLst>
                <a:path w="812800" h="812800">
                  <a:moveTo>
                    <a:pt x="63093" y="0"/>
                  </a:moveTo>
                  <a:lnTo>
                    <a:pt x="749707" y="0"/>
                  </a:lnTo>
                  <a:cubicBezTo>
                    <a:pt x="766440" y="0"/>
                    <a:pt x="782488" y="6647"/>
                    <a:pt x="794320" y="18480"/>
                  </a:cubicBezTo>
                  <a:cubicBezTo>
                    <a:pt x="806153" y="30312"/>
                    <a:pt x="812800" y="46360"/>
                    <a:pt x="812800" y="63093"/>
                  </a:cubicBezTo>
                  <a:lnTo>
                    <a:pt x="812800" y="749707"/>
                  </a:lnTo>
                  <a:cubicBezTo>
                    <a:pt x="812800" y="766440"/>
                    <a:pt x="806153" y="782488"/>
                    <a:pt x="794320" y="794320"/>
                  </a:cubicBezTo>
                  <a:cubicBezTo>
                    <a:pt x="782488" y="806153"/>
                    <a:pt x="766440" y="812800"/>
                    <a:pt x="749707" y="812800"/>
                  </a:cubicBezTo>
                  <a:lnTo>
                    <a:pt x="63093" y="812800"/>
                  </a:lnTo>
                  <a:cubicBezTo>
                    <a:pt x="46360" y="812800"/>
                    <a:pt x="30312" y="806153"/>
                    <a:pt x="18480" y="794320"/>
                  </a:cubicBezTo>
                  <a:cubicBezTo>
                    <a:pt x="6647" y="782488"/>
                    <a:pt x="0" y="766440"/>
                    <a:pt x="0" y="749707"/>
                  </a:cubicBezTo>
                  <a:lnTo>
                    <a:pt x="0" y="63093"/>
                  </a:lnTo>
                  <a:cubicBezTo>
                    <a:pt x="0" y="46360"/>
                    <a:pt x="6647" y="30312"/>
                    <a:pt x="18480" y="18480"/>
                  </a:cubicBezTo>
                  <a:cubicBezTo>
                    <a:pt x="30312" y="6647"/>
                    <a:pt x="46360" y="0"/>
                    <a:pt x="63093" y="0"/>
                  </a:cubicBezTo>
                  <a:close/>
                </a:path>
              </a:pathLst>
            </a:custGeom>
            <a:blipFill>
              <a:blip r:embed="rId8"/>
              <a:stretch>
                <a:fillRect l="-5073" r="-5073" b="-65117"/>
              </a:stretch>
            </a:blipFill>
          </p:spPr>
        </p:sp>
      </p:grpSp>
      <p:grpSp>
        <p:nvGrpSpPr>
          <p:cNvPr id="10" name="Group 10"/>
          <p:cNvGrpSpPr/>
          <p:nvPr/>
        </p:nvGrpSpPr>
        <p:grpSpPr>
          <a:xfrm>
            <a:off x="9399651" y="2354195"/>
            <a:ext cx="2822244" cy="2822244"/>
            <a:chOff x="0" y="0"/>
            <a:chExt cx="812800" cy="812800"/>
          </a:xfrm>
        </p:grpSpPr>
        <p:sp>
          <p:nvSpPr>
            <p:cNvPr id="11" name="Freeform 11"/>
            <p:cNvSpPr/>
            <p:nvPr/>
          </p:nvSpPr>
          <p:spPr>
            <a:xfrm>
              <a:off x="0" y="0"/>
              <a:ext cx="812800" cy="812800"/>
            </a:xfrm>
            <a:custGeom>
              <a:avLst/>
              <a:gdLst/>
              <a:ahLst/>
              <a:cxnLst/>
              <a:rect l="l" t="t" r="r" b="b"/>
              <a:pathLst>
                <a:path w="812800" h="812800">
                  <a:moveTo>
                    <a:pt x="63093" y="0"/>
                  </a:moveTo>
                  <a:lnTo>
                    <a:pt x="749707" y="0"/>
                  </a:lnTo>
                  <a:cubicBezTo>
                    <a:pt x="766440" y="0"/>
                    <a:pt x="782488" y="6647"/>
                    <a:pt x="794320" y="18480"/>
                  </a:cubicBezTo>
                  <a:cubicBezTo>
                    <a:pt x="806153" y="30312"/>
                    <a:pt x="812800" y="46360"/>
                    <a:pt x="812800" y="63093"/>
                  </a:cubicBezTo>
                  <a:lnTo>
                    <a:pt x="812800" y="749707"/>
                  </a:lnTo>
                  <a:cubicBezTo>
                    <a:pt x="812800" y="766440"/>
                    <a:pt x="806153" y="782488"/>
                    <a:pt x="794320" y="794320"/>
                  </a:cubicBezTo>
                  <a:cubicBezTo>
                    <a:pt x="782488" y="806153"/>
                    <a:pt x="766440" y="812800"/>
                    <a:pt x="749707" y="812800"/>
                  </a:cubicBezTo>
                  <a:lnTo>
                    <a:pt x="63093" y="812800"/>
                  </a:lnTo>
                  <a:cubicBezTo>
                    <a:pt x="46360" y="812800"/>
                    <a:pt x="30312" y="806153"/>
                    <a:pt x="18480" y="794320"/>
                  </a:cubicBezTo>
                  <a:cubicBezTo>
                    <a:pt x="6647" y="782488"/>
                    <a:pt x="0" y="766440"/>
                    <a:pt x="0" y="749707"/>
                  </a:cubicBezTo>
                  <a:lnTo>
                    <a:pt x="0" y="63093"/>
                  </a:lnTo>
                  <a:cubicBezTo>
                    <a:pt x="0" y="46360"/>
                    <a:pt x="6647" y="30312"/>
                    <a:pt x="18480" y="18480"/>
                  </a:cubicBezTo>
                  <a:cubicBezTo>
                    <a:pt x="30312" y="6647"/>
                    <a:pt x="46360" y="0"/>
                    <a:pt x="63093" y="0"/>
                  </a:cubicBezTo>
                  <a:close/>
                </a:path>
              </a:pathLst>
            </a:custGeom>
            <a:blipFill>
              <a:blip r:embed="rId9"/>
              <a:stretch>
                <a:fillRect t="-15753" b="-15753"/>
              </a:stretch>
            </a:blipFill>
          </p:spPr>
        </p:sp>
      </p:grpSp>
      <p:grpSp>
        <p:nvGrpSpPr>
          <p:cNvPr id="12" name="Group 12"/>
          <p:cNvGrpSpPr/>
          <p:nvPr/>
        </p:nvGrpSpPr>
        <p:grpSpPr>
          <a:xfrm>
            <a:off x="13193445" y="2354195"/>
            <a:ext cx="2822244" cy="2822244"/>
            <a:chOff x="0" y="0"/>
            <a:chExt cx="812800" cy="812800"/>
          </a:xfrm>
        </p:grpSpPr>
        <p:sp>
          <p:nvSpPr>
            <p:cNvPr id="13" name="Freeform 13"/>
            <p:cNvSpPr/>
            <p:nvPr/>
          </p:nvSpPr>
          <p:spPr>
            <a:xfrm>
              <a:off x="0" y="0"/>
              <a:ext cx="812800" cy="812800"/>
            </a:xfrm>
            <a:custGeom>
              <a:avLst/>
              <a:gdLst/>
              <a:ahLst/>
              <a:cxnLst/>
              <a:rect l="l" t="t" r="r" b="b"/>
              <a:pathLst>
                <a:path w="812800" h="812800">
                  <a:moveTo>
                    <a:pt x="63093" y="0"/>
                  </a:moveTo>
                  <a:lnTo>
                    <a:pt x="749707" y="0"/>
                  </a:lnTo>
                  <a:cubicBezTo>
                    <a:pt x="766440" y="0"/>
                    <a:pt x="782488" y="6647"/>
                    <a:pt x="794320" y="18480"/>
                  </a:cubicBezTo>
                  <a:cubicBezTo>
                    <a:pt x="806153" y="30312"/>
                    <a:pt x="812800" y="46360"/>
                    <a:pt x="812800" y="63093"/>
                  </a:cubicBezTo>
                  <a:lnTo>
                    <a:pt x="812800" y="749707"/>
                  </a:lnTo>
                  <a:cubicBezTo>
                    <a:pt x="812800" y="766440"/>
                    <a:pt x="806153" y="782488"/>
                    <a:pt x="794320" y="794320"/>
                  </a:cubicBezTo>
                  <a:cubicBezTo>
                    <a:pt x="782488" y="806153"/>
                    <a:pt x="766440" y="812800"/>
                    <a:pt x="749707" y="812800"/>
                  </a:cubicBezTo>
                  <a:lnTo>
                    <a:pt x="63093" y="812800"/>
                  </a:lnTo>
                  <a:cubicBezTo>
                    <a:pt x="46360" y="812800"/>
                    <a:pt x="30312" y="806153"/>
                    <a:pt x="18480" y="794320"/>
                  </a:cubicBezTo>
                  <a:cubicBezTo>
                    <a:pt x="6647" y="782488"/>
                    <a:pt x="0" y="766440"/>
                    <a:pt x="0" y="749707"/>
                  </a:cubicBezTo>
                  <a:lnTo>
                    <a:pt x="0" y="63093"/>
                  </a:lnTo>
                  <a:cubicBezTo>
                    <a:pt x="0" y="46360"/>
                    <a:pt x="6647" y="30312"/>
                    <a:pt x="18480" y="18480"/>
                  </a:cubicBezTo>
                  <a:cubicBezTo>
                    <a:pt x="30312" y="6647"/>
                    <a:pt x="46360" y="0"/>
                    <a:pt x="63093" y="0"/>
                  </a:cubicBezTo>
                  <a:close/>
                </a:path>
              </a:pathLst>
            </a:custGeom>
            <a:blipFill>
              <a:blip r:embed="rId10"/>
              <a:stretch>
                <a:fillRect t="-17739" b="-17739"/>
              </a:stretch>
            </a:blipFill>
          </p:spPr>
        </p:sp>
      </p:grpSp>
      <p:sp>
        <p:nvSpPr>
          <p:cNvPr id="14" name="Freeform 14"/>
          <p:cNvSpPr/>
          <p:nvPr/>
        </p:nvSpPr>
        <p:spPr>
          <a:xfrm rot="10035979">
            <a:off x="4968609" y="-2379648"/>
            <a:ext cx="3539744" cy="3430333"/>
          </a:xfrm>
          <a:custGeom>
            <a:avLst/>
            <a:gdLst/>
            <a:ahLst/>
            <a:cxnLst/>
            <a:rect l="l" t="t" r="r" b="b"/>
            <a:pathLst>
              <a:path w="3539744" h="3430333">
                <a:moveTo>
                  <a:pt x="0" y="0"/>
                </a:moveTo>
                <a:lnTo>
                  <a:pt x="3539744" y="0"/>
                </a:lnTo>
                <a:lnTo>
                  <a:pt x="3539744" y="3430333"/>
                </a:lnTo>
                <a:lnTo>
                  <a:pt x="0" y="3430333"/>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5" name="Freeform 15"/>
          <p:cNvSpPr/>
          <p:nvPr/>
        </p:nvSpPr>
        <p:spPr>
          <a:xfrm rot="8302158">
            <a:off x="15109636" y="9413478"/>
            <a:ext cx="3539744" cy="3430333"/>
          </a:xfrm>
          <a:custGeom>
            <a:avLst/>
            <a:gdLst/>
            <a:ahLst/>
            <a:cxnLst/>
            <a:rect l="l" t="t" r="r" b="b"/>
            <a:pathLst>
              <a:path w="3539744" h="3430333">
                <a:moveTo>
                  <a:pt x="0" y="0"/>
                </a:moveTo>
                <a:lnTo>
                  <a:pt x="3539744" y="0"/>
                </a:lnTo>
                <a:lnTo>
                  <a:pt x="3539744" y="3430334"/>
                </a:lnTo>
                <a:lnTo>
                  <a:pt x="0" y="3430334"/>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6" name="TextBox 16"/>
          <p:cNvSpPr txBox="1"/>
          <p:nvPr/>
        </p:nvSpPr>
        <p:spPr>
          <a:xfrm>
            <a:off x="5554024" y="5553907"/>
            <a:ext cx="2925685" cy="458866"/>
          </a:xfrm>
          <a:prstGeom prst="rect">
            <a:avLst/>
          </a:prstGeom>
        </p:spPr>
        <p:txBody>
          <a:bodyPr lIns="0" tIns="0" rIns="0" bIns="0" rtlCol="0" anchor="t">
            <a:spAutoFit/>
          </a:bodyPr>
          <a:lstStyle/>
          <a:p>
            <a:pPr marL="0" lvl="0" indent="0" algn="ctr">
              <a:lnSpc>
                <a:spcPts val="3768"/>
              </a:lnSpc>
              <a:spcBef>
                <a:spcPct val="0"/>
              </a:spcBef>
            </a:pPr>
            <a:r>
              <a:rPr lang="en-US" sz="2691">
                <a:solidFill>
                  <a:srgbClr val="FBF7F1"/>
                </a:solidFill>
                <a:latin typeface="Loubag"/>
              </a:rPr>
              <a:t>Shrihari Kulkarni</a:t>
            </a:r>
          </a:p>
        </p:txBody>
      </p:sp>
      <p:sp>
        <p:nvSpPr>
          <p:cNvPr id="17" name="TextBox 17"/>
          <p:cNvSpPr txBox="1"/>
          <p:nvPr/>
        </p:nvSpPr>
        <p:spPr>
          <a:xfrm>
            <a:off x="5482438" y="6266935"/>
            <a:ext cx="3068857" cy="2846071"/>
          </a:xfrm>
          <a:prstGeom prst="rect">
            <a:avLst/>
          </a:prstGeom>
        </p:spPr>
        <p:txBody>
          <a:bodyPr wrap="square" lIns="0" tIns="0" rIns="0" bIns="0" rtlCol="0" anchor="t">
            <a:spAutoFit/>
          </a:bodyPr>
          <a:lstStyle/>
          <a:p>
            <a:pPr marL="0" lvl="0" indent="0" algn="ctr">
              <a:lnSpc>
                <a:spcPts val="3779"/>
              </a:lnSpc>
              <a:spcBef>
                <a:spcPct val="0"/>
              </a:spcBef>
            </a:pPr>
            <a:r>
              <a:rPr lang="en-US" sz="2699" dirty="0">
                <a:solidFill>
                  <a:srgbClr val="FBF7F1"/>
                </a:solidFill>
                <a:latin typeface="Trochut"/>
              </a:rPr>
              <a:t> 2nd year student at PICT Beginner in VLSI Designing. Have a pretty decent knowledge of Embedded Systems, IoT, and PCB Designing</a:t>
            </a:r>
            <a:r>
              <a:rPr lang="en-US" sz="2699" dirty="0">
                <a:solidFill>
                  <a:srgbClr val="000000"/>
                </a:solidFill>
                <a:latin typeface="Trochut"/>
              </a:rPr>
              <a:t>. </a:t>
            </a:r>
          </a:p>
        </p:txBody>
      </p:sp>
      <p:sp>
        <p:nvSpPr>
          <p:cNvPr id="18" name="TextBox 18"/>
          <p:cNvSpPr txBox="1"/>
          <p:nvPr/>
        </p:nvSpPr>
        <p:spPr>
          <a:xfrm>
            <a:off x="1557070" y="5553907"/>
            <a:ext cx="3336322" cy="465897"/>
          </a:xfrm>
          <a:prstGeom prst="rect">
            <a:avLst/>
          </a:prstGeom>
        </p:spPr>
        <p:txBody>
          <a:bodyPr wrap="square" lIns="0" tIns="0" rIns="0" bIns="0" rtlCol="0" anchor="t">
            <a:spAutoFit/>
          </a:bodyPr>
          <a:lstStyle/>
          <a:p>
            <a:pPr marL="0" lvl="0" indent="0" algn="ctr">
              <a:lnSpc>
                <a:spcPts val="3768"/>
              </a:lnSpc>
              <a:spcBef>
                <a:spcPct val="0"/>
              </a:spcBef>
            </a:pPr>
            <a:r>
              <a:rPr lang="en-US" sz="2691" dirty="0">
                <a:solidFill>
                  <a:srgbClr val="FBF7F1"/>
                </a:solidFill>
                <a:latin typeface="Loubag"/>
              </a:rPr>
              <a:t>Soham Deshpande</a:t>
            </a:r>
          </a:p>
        </p:txBody>
      </p:sp>
      <p:sp>
        <p:nvSpPr>
          <p:cNvPr id="19" name="TextBox 19"/>
          <p:cNvSpPr txBox="1"/>
          <p:nvPr/>
        </p:nvSpPr>
        <p:spPr>
          <a:xfrm>
            <a:off x="1688531" y="6255327"/>
            <a:ext cx="3068857" cy="2369821"/>
          </a:xfrm>
          <a:prstGeom prst="rect">
            <a:avLst/>
          </a:prstGeom>
        </p:spPr>
        <p:txBody>
          <a:bodyPr lIns="0" tIns="0" rIns="0" bIns="0" rtlCol="0" anchor="t">
            <a:spAutoFit/>
          </a:bodyPr>
          <a:lstStyle/>
          <a:p>
            <a:pPr marL="0" lvl="0" indent="0" algn="ctr">
              <a:lnSpc>
                <a:spcPts val="3779"/>
              </a:lnSpc>
              <a:spcBef>
                <a:spcPct val="0"/>
              </a:spcBef>
            </a:pPr>
            <a:r>
              <a:rPr lang="en-US" sz="2699" dirty="0">
                <a:solidFill>
                  <a:srgbClr val="FBF7F1"/>
                </a:solidFill>
                <a:latin typeface="Trochut"/>
              </a:rPr>
              <a:t>2nd year engineering student at PICT. Beginner in Data Science and Django Backend development.</a:t>
            </a:r>
          </a:p>
        </p:txBody>
      </p:sp>
      <p:sp>
        <p:nvSpPr>
          <p:cNvPr id="20" name="TextBox 20"/>
          <p:cNvSpPr txBox="1"/>
          <p:nvPr/>
        </p:nvSpPr>
        <p:spPr>
          <a:xfrm>
            <a:off x="9174153" y="5553907"/>
            <a:ext cx="3130068" cy="458866"/>
          </a:xfrm>
          <a:prstGeom prst="rect">
            <a:avLst/>
          </a:prstGeom>
        </p:spPr>
        <p:txBody>
          <a:bodyPr lIns="0" tIns="0" rIns="0" bIns="0" rtlCol="0" anchor="t">
            <a:spAutoFit/>
          </a:bodyPr>
          <a:lstStyle/>
          <a:p>
            <a:pPr marL="0" lvl="0" indent="0" algn="ctr">
              <a:lnSpc>
                <a:spcPts val="3768"/>
              </a:lnSpc>
              <a:spcBef>
                <a:spcPct val="0"/>
              </a:spcBef>
            </a:pPr>
            <a:r>
              <a:rPr lang="en-US" sz="2691">
                <a:solidFill>
                  <a:srgbClr val="FBF7F1"/>
                </a:solidFill>
                <a:latin typeface="Loubag"/>
              </a:rPr>
              <a:t>Prasad Chaudhari</a:t>
            </a:r>
          </a:p>
        </p:txBody>
      </p:sp>
      <p:sp>
        <p:nvSpPr>
          <p:cNvPr id="21" name="TextBox 21"/>
          <p:cNvSpPr txBox="1"/>
          <p:nvPr/>
        </p:nvSpPr>
        <p:spPr>
          <a:xfrm>
            <a:off x="9276344" y="6266935"/>
            <a:ext cx="3068857" cy="2369821"/>
          </a:xfrm>
          <a:prstGeom prst="rect">
            <a:avLst/>
          </a:prstGeom>
        </p:spPr>
        <p:txBody>
          <a:bodyPr lIns="0" tIns="0" rIns="0" bIns="0" rtlCol="0" anchor="t">
            <a:spAutoFit/>
          </a:bodyPr>
          <a:lstStyle/>
          <a:p>
            <a:pPr marL="0" lvl="0" indent="0" algn="ctr">
              <a:lnSpc>
                <a:spcPts val="3779"/>
              </a:lnSpc>
              <a:spcBef>
                <a:spcPct val="0"/>
              </a:spcBef>
            </a:pPr>
            <a:r>
              <a:rPr lang="en-US" sz="2699" dirty="0">
                <a:solidFill>
                  <a:srgbClr val="FBF7F1"/>
                </a:solidFill>
                <a:latin typeface="Trochut"/>
              </a:rPr>
              <a:t> 2nd year student at PICT. Beginner in ML and have a decent knowledge of MySQL, PHP, HTML, and CSS.</a:t>
            </a:r>
          </a:p>
        </p:txBody>
      </p:sp>
      <p:sp>
        <p:nvSpPr>
          <p:cNvPr id="22" name="TextBox 22"/>
          <p:cNvSpPr txBox="1"/>
          <p:nvPr/>
        </p:nvSpPr>
        <p:spPr>
          <a:xfrm>
            <a:off x="12964853" y="5553907"/>
            <a:ext cx="3420247" cy="465897"/>
          </a:xfrm>
          <a:prstGeom prst="rect">
            <a:avLst/>
          </a:prstGeom>
        </p:spPr>
        <p:txBody>
          <a:bodyPr wrap="square" lIns="0" tIns="0" rIns="0" bIns="0" rtlCol="0" anchor="t">
            <a:spAutoFit/>
          </a:bodyPr>
          <a:lstStyle/>
          <a:p>
            <a:pPr marL="0" lvl="0" indent="0" algn="ctr">
              <a:lnSpc>
                <a:spcPts val="3768"/>
              </a:lnSpc>
              <a:spcBef>
                <a:spcPct val="0"/>
              </a:spcBef>
            </a:pPr>
            <a:r>
              <a:rPr lang="en-US" sz="2691" dirty="0" err="1">
                <a:solidFill>
                  <a:srgbClr val="FBF7F1"/>
                </a:solidFill>
                <a:latin typeface="Loubag"/>
              </a:rPr>
              <a:t>Romank</a:t>
            </a:r>
            <a:r>
              <a:rPr lang="en-US" sz="2691" dirty="0">
                <a:solidFill>
                  <a:srgbClr val="FBF7F1"/>
                </a:solidFill>
                <a:latin typeface="Loubag"/>
              </a:rPr>
              <a:t> </a:t>
            </a:r>
            <a:r>
              <a:rPr lang="en-US" sz="2691" dirty="0" err="1">
                <a:solidFill>
                  <a:srgbClr val="FBF7F1"/>
                </a:solidFill>
                <a:latin typeface="Loubag"/>
              </a:rPr>
              <a:t>Sadhwani</a:t>
            </a:r>
            <a:endParaRPr lang="en-US" sz="2691" dirty="0">
              <a:solidFill>
                <a:srgbClr val="FBF7F1"/>
              </a:solidFill>
              <a:latin typeface="Loubag"/>
            </a:endParaRPr>
          </a:p>
        </p:txBody>
      </p:sp>
      <p:sp>
        <p:nvSpPr>
          <p:cNvPr id="23" name="TextBox 23"/>
          <p:cNvSpPr txBox="1"/>
          <p:nvPr/>
        </p:nvSpPr>
        <p:spPr>
          <a:xfrm>
            <a:off x="12824034" y="6266935"/>
            <a:ext cx="3561066" cy="3850798"/>
          </a:xfrm>
          <a:prstGeom prst="rect">
            <a:avLst/>
          </a:prstGeom>
        </p:spPr>
        <p:txBody>
          <a:bodyPr lIns="0" tIns="0" rIns="0" bIns="0" rtlCol="0" anchor="t">
            <a:spAutoFit/>
          </a:bodyPr>
          <a:lstStyle/>
          <a:p>
            <a:pPr algn="ctr">
              <a:lnSpc>
                <a:spcPts val="3779"/>
              </a:lnSpc>
            </a:pPr>
            <a:r>
              <a:rPr lang="en-US" sz="2699" dirty="0">
                <a:solidFill>
                  <a:srgbClr val="FBF7F1"/>
                </a:solidFill>
                <a:latin typeface="Trochut"/>
              </a:rPr>
              <a:t> 2nd year student at PICT. Beginner in phpMyAdmin, MySQL, Data Science, Microsoft Certified for Azure AI Fundamentals. Curious to learn new technologies.</a:t>
            </a:r>
          </a:p>
          <a:p>
            <a:pPr marL="0" lvl="0" indent="0" algn="ctr">
              <a:lnSpc>
                <a:spcPts val="3779"/>
              </a:lnSpc>
              <a:spcBef>
                <a:spcPct val="0"/>
              </a:spcBef>
            </a:pPr>
            <a:endParaRPr lang="en-US" sz="2699" dirty="0">
              <a:solidFill>
                <a:srgbClr val="FBF7F1"/>
              </a:solidFill>
              <a:latin typeface="Trochut"/>
            </a:endParaRPr>
          </a:p>
        </p:txBody>
      </p:sp>
      <p:sp>
        <p:nvSpPr>
          <p:cNvPr id="24" name="TextBox 24"/>
          <p:cNvSpPr txBox="1"/>
          <p:nvPr/>
        </p:nvSpPr>
        <p:spPr>
          <a:xfrm>
            <a:off x="5372760" y="277564"/>
            <a:ext cx="7699617" cy="1519556"/>
          </a:xfrm>
          <a:prstGeom prst="rect">
            <a:avLst/>
          </a:prstGeom>
        </p:spPr>
        <p:txBody>
          <a:bodyPr lIns="0" tIns="0" rIns="0" bIns="0" rtlCol="0" anchor="t">
            <a:spAutoFit/>
          </a:bodyPr>
          <a:lstStyle/>
          <a:p>
            <a:pPr algn="ctr">
              <a:lnSpc>
                <a:spcPts val="12319"/>
              </a:lnSpc>
              <a:spcBef>
                <a:spcPct val="0"/>
              </a:spcBef>
            </a:pPr>
            <a:r>
              <a:rPr lang="en-US" sz="8799">
                <a:solidFill>
                  <a:srgbClr val="FBF7F1"/>
                </a:solidFill>
                <a:latin typeface="Krabuler"/>
              </a:rPr>
              <a:t>The Team</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261A27"/>
        </a:solidFill>
        <a:effectLst/>
      </p:bgPr>
    </p:bg>
    <p:spTree>
      <p:nvGrpSpPr>
        <p:cNvPr id="1" name=""/>
        <p:cNvGrpSpPr/>
        <p:nvPr/>
      </p:nvGrpSpPr>
      <p:grpSpPr>
        <a:xfrm>
          <a:off x="0" y="0"/>
          <a:ext cx="0" cy="0"/>
          <a:chOff x="0" y="0"/>
          <a:chExt cx="0" cy="0"/>
        </a:xfrm>
      </p:grpSpPr>
      <p:sp>
        <p:nvSpPr>
          <p:cNvPr id="2" name="Freeform 2"/>
          <p:cNvSpPr/>
          <p:nvPr/>
        </p:nvSpPr>
        <p:spPr>
          <a:xfrm>
            <a:off x="7548999" y="536623"/>
            <a:ext cx="3190002" cy="1316601"/>
          </a:xfrm>
          <a:custGeom>
            <a:avLst/>
            <a:gdLst/>
            <a:ahLst/>
            <a:cxnLst/>
            <a:rect l="l" t="t" r="r" b="b"/>
            <a:pathLst>
              <a:path w="3190002" h="1316601">
                <a:moveTo>
                  <a:pt x="0" y="0"/>
                </a:moveTo>
                <a:lnTo>
                  <a:pt x="3190002" y="0"/>
                </a:lnTo>
                <a:lnTo>
                  <a:pt x="3190002" y="1316601"/>
                </a:lnTo>
                <a:lnTo>
                  <a:pt x="0" y="131660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7822972" y="816202"/>
            <a:ext cx="2642056" cy="793907"/>
          </a:xfrm>
          <a:prstGeom prst="rect">
            <a:avLst/>
          </a:prstGeom>
        </p:spPr>
        <p:txBody>
          <a:bodyPr wrap="square" lIns="0" tIns="0" rIns="0" bIns="0" rtlCol="0" anchor="t">
            <a:spAutoFit/>
          </a:bodyPr>
          <a:lstStyle/>
          <a:p>
            <a:pPr algn="ctr">
              <a:lnSpc>
                <a:spcPts val="5958"/>
              </a:lnSpc>
              <a:spcBef>
                <a:spcPct val="0"/>
              </a:spcBef>
            </a:pPr>
            <a:r>
              <a:rPr lang="en-US" sz="5674" spc="238" dirty="0">
                <a:solidFill>
                  <a:srgbClr val="FBF7F1"/>
                </a:solidFill>
                <a:latin typeface="Marykate"/>
              </a:rPr>
              <a:t>PROBLEM</a:t>
            </a:r>
          </a:p>
        </p:txBody>
      </p:sp>
      <p:sp>
        <p:nvSpPr>
          <p:cNvPr id="4" name="TextBox 4"/>
          <p:cNvSpPr txBox="1"/>
          <p:nvPr/>
        </p:nvSpPr>
        <p:spPr>
          <a:xfrm>
            <a:off x="2005749" y="2850051"/>
            <a:ext cx="14276502" cy="4586897"/>
          </a:xfrm>
          <a:prstGeom prst="rect">
            <a:avLst/>
          </a:prstGeom>
        </p:spPr>
        <p:txBody>
          <a:bodyPr lIns="0" tIns="0" rIns="0" bIns="0" rtlCol="0" anchor="t">
            <a:spAutoFit/>
          </a:bodyPr>
          <a:lstStyle/>
          <a:p>
            <a:pPr algn="just">
              <a:lnSpc>
                <a:spcPts val="7279"/>
              </a:lnSpc>
            </a:pPr>
            <a:r>
              <a:rPr lang="en-US" sz="4400" dirty="0">
                <a:solidFill>
                  <a:srgbClr val="FBF7F1"/>
                </a:solidFill>
                <a:latin typeface="SansSerif" panose="00000400000000000000" pitchFamily="2" charset="2"/>
              </a:rPr>
              <a:t>Some of the current problems faced during soil fertility analysis are imbalanced application of fertilizers, low or nil organic matter addition, spatial and temporal variations in soil fertility, and inadequate or inaccurate soil testing methods.</a:t>
            </a:r>
          </a:p>
        </p:txBody>
      </p:sp>
      <p:sp>
        <p:nvSpPr>
          <p:cNvPr id="5" name="Freeform 5"/>
          <p:cNvSpPr/>
          <p:nvPr/>
        </p:nvSpPr>
        <p:spPr>
          <a:xfrm rot="8302158">
            <a:off x="15109636" y="9413478"/>
            <a:ext cx="3539744" cy="3430333"/>
          </a:xfrm>
          <a:custGeom>
            <a:avLst/>
            <a:gdLst/>
            <a:ahLst/>
            <a:cxnLst/>
            <a:rect l="l" t="t" r="r" b="b"/>
            <a:pathLst>
              <a:path w="3539744" h="3430333">
                <a:moveTo>
                  <a:pt x="0" y="0"/>
                </a:moveTo>
                <a:lnTo>
                  <a:pt x="3539744" y="0"/>
                </a:lnTo>
                <a:lnTo>
                  <a:pt x="3539744" y="3430334"/>
                </a:lnTo>
                <a:lnTo>
                  <a:pt x="0" y="343033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rot="10035979">
            <a:off x="4686731" y="-2457421"/>
            <a:ext cx="3539744" cy="3430333"/>
          </a:xfrm>
          <a:custGeom>
            <a:avLst/>
            <a:gdLst/>
            <a:ahLst/>
            <a:cxnLst/>
            <a:rect l="l" t="t" r="r" b="b"/>
            <a:pathLst>
              <a:path w="3539744" h="3430333">
                <a:moveTo>
                  <a:pt x="0" y="0"/>
                </a:moveTo>
                <a:lnTo>
                  <a:pt x="3539744" y="0"/>
                </a:lnTo>
                <a:lnTo>
                  <a:pt x="3539744" y="3430333"/>
                </a:lnTo>
                <a:lnTo>
                  <a:pt x="0" y="343033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261A27"/>
        </a:solidFill>
        <a:effectLst/>
      </p:bgPr>
    </p:bg>
    <p:spTree>
      <p:nvGrpSpPr>
        <p:cNvPr id="1" name=""/>
        <p:cNvGrpSpPr/>
        <p:nvPr/>
      </p:nvGrpSpPr>
      <p:grpSpPr>
        <a:xfrm>
          <a:off x="0" y="0"/>
          <a:ext cx="0" cy="0"/>
          <a:chOff x="0" y="0"/>
          <a:chExt cx="0" cy="0"/>
        </a:xfrm>
      </p:grpSpPr>
      <p:sp>
        <p:nvSpPr>
          <p:cNvPr id="2" name="Freeform 2"/>
          <p:cNvSpPr/>
          <p:nvPr/>
        </p:nvSpPr>
        <p:spPr>
          <a:xfrm>
            <a:off x="7548999" y="536623"/>
            <a:ext cx="3190002" cy="1316601"/>
          </a:xfrm>
          <a:custGeom>
            <a:avLst/>
            <a:gdLst/>
            <a:ahLst/>
            <a:cxnLst/>
            <a:rect l="l" t="t" r="r" b="b"/>
            <a:pathLst>
              <a:path w="3190002" h="1316601">
                <a:moveTo>
                  <a:pt x="0" y="0"/>
                </a:moveTo>
                <a:lnTo>
                  <a:pt x="3190002" y="0"/>
                </a:lnTo>
                <a:lnTo>
                  <a:pt x="3190002" y="1316601"/>
                </a:lnTo>
                <a:lnTo>
                  <a:pt x="0" y="131660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7667932" y="797969"/>
            <a:ext cx="2952135" cy="793907"/>
          </a:xfrm>
          <a:prstGeom prst="rect">
            <a:avLst/>
          </a:prstGeom>
        </p:spPr>
        <p:txBody>
          <a:bodyPr wrap="square" lIns="0" tIns="0" rIns="0" bIns="0" rtlCol="0" anchor="t">
            <a:spAutoFit/>
          </a:bodyPr>
          <a:lstStyle/>
          <a:p>
            <a:pPr algn="ctr">
              <a:lnSpc>
                <a:spcPts val="5958"/>
              </a:lnSpc>
              <a:spcBef>
                <a:spcPct val="0"/>
              </a:spcBef>
            </a:pPr>
            <a:r>
              <a:rPr lang="en-US" sz="5674" spc="238" dirty="0">
                <a:solidFill>
                  <a:srgbClr val="FBF7F1"/>
                </a:solidFill>
                <a:latin typeface="Marykate"/>
              </a:rPr>
              <a:t>SOLUTION</a:t>
            </a:r>
          </a:p>
        </p:txBody>
      </p:sp>
      <p:sp>
        <p:nvSpPr>
          <p:cNvPr id="4" name="TextBox 4"/>
          <p:cNvSpPr txBox="1"/>
          <p:nvPr/>
        </p:nvSpPr>
        <p:spPr>
          <a:xfrm>
            <a:off x="1362890" y="2314947"/>
            <a:ext cx="15562220" cy="5447557"/>
          </a:xfrm>
          <a:prstGeom prst="rect">
            <a:avLst/>
          </a:prstGeom>
        </p:spPr>
        <p:txBody>
          <a:bodyPr lIns="0" tIns="0" rIns="0" bIns="0" rtlCol="0" anchor="t">
            <a:spAutoFit/>
          </a:bodyPr>
          <a:lstStyle/>
          <a:p>
            <a:pPr algn="just">
              <a:lnSpc>
                <a:spcPts val="5290"/>
              </a:lnSpc>
            </a:pPr>
            <a:r>
              <a:rPr lang="en-US" sz="3779" dirty="0">
                <a:solidFill>
                  <a:srgbClr val="FBF7F1"/>
                </a:solidFill>
                <a:latin typeface="SansSerif" panose="00000400000000000000" pitchFamily="2" charset="2"/>
              </a:rPr>
              <a:t>To address these challenges, farmers should adopt balanced and integrated nutrient management, regular and proper soil testing, site-specific and precision nutrient management</a:t>
            </a:r>
          </a:p>
          <a:p>
            <a:pPr algn="just">
              <a:lnSpc>
                <a:spcPts val="5290"/>
              </a:lnSpc>
            </a:pPr>
            <a:endParaRPr lang="en-US" sz="3779" dirty="0">
              <a:solidFill>
                <a:srgbClr val="FBF7F1"/>
              </a:solidFill>
              <a:latin typeface="SansSerif" panose="00000400000000000000" pitchFamily="2" charset="2"/>
            </a:endParaRPr>
          </a:p>
          <a:p>
            <a:pPr algn="just">
              <a:lnSpc>
                <a:spcPts val="5290"/>
              </a:lnSpc>
            </a:pPr>
            <a:r>
              <a:rPr lang="en-US" sz="3779" dirty="0">
                <a:solidFill>
                  <a:srgbClr val="FBF7F1"/>
                </a:solidFill>
                <a:latin typeface="SansSerif" panose="00000400000000000000" pitchFamily="2" charset="2"/>
              </a:rPr>
              <a:t>Our product is an </a:t>
            </a:r>
            <a:r>
              <a:rPr lang="en-US" sz="3779" dirty="0" err="1">
                <a:solidFill>
                  <a:srgbClr val="FBF7F1"/>
                </a:solidFill>
                <a:latin typeface="SansSerif" panose="00000400000000000000" pitchFamily="2" charset="2"/>
              </a:rPr>
              <a:t>inexpenxive</a:t>
            </a:r>
            <a:r>
              <a:rPr lang="en-US" sz="3779" dirty="0">
                <a:solidFill>
                  <a:srgbClr val="FBF7F1"/>
                </a:solidFill>
                <a:latin typeface="SansSerif" panose="00000400000000000000" pitchFamily="2" charset="2"/>
              </a:rPr>
              <a:t>, easy-to-use soil parameter tester that communicates this data with our online portal which uses a trained ML model to continuously provide suggestions for the agricultural process to make the process sustainable.</a:t>
            </a:r>
          </a:p>
        </p:txBody>
      </p:sp>
      <p:sp>
        <p:nvSpPr>
          <p:cNvPr id="5" name="Freeform 5"/>
          <p:cNvSpPr/>
          <p:nvPr/>
        </p:nvSpPr>
        <p:spPr>
          <a:xfrm rot="10152395">
            <a:off x="5779127" y="-2536507"/>
            <a:ext cx="3539744" cy="3430333"/>
          </a:xfrm>
          <a:custGeom>
            <a:avLst/>
            <a:gdLst/>
            <a:ahLst/>
            <a:cxnLst/>
            <a:rect l="l" t="t" r="r" b="b"/>
            <a:pathLst>
              <a:path w="3539744" h="3430333">
                <a:moveTo>
                  <a:pt x="0" y="0"/>
                </a:moveTo>
                <a:lnTo>
                  <a:pt x="3539744" y="0"/>
                </a:lnTo>
                <a:lnTo>
                  <a:pt x="3539744" y="3430333"/>
                </a:lnTo>
                <a:lnTo>
                  <a:pt x="0" y="343033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rot="8302158">
            <a:off x="14055820" y="9413478"/>
            <a:ext cx="3539744" cy="3430333"/>
          </a:xfrm>
          <a:custGeom>
            <a:avLst/>
            <a:gdLst/>
            <a:ahLst/>
            <a:cxnLst/>
            <a:rect l="l" t="t" r="r" b="b"/>
            <a:pathLst>
              <a:path w="3539744" h="3430333">
                <a:moveTo>
                  <a:pt x="0" y="0"/>
                </a:moveTo>
                <a:lnTo>
                  <a:pt x="3539744" y="0"/>
                </a:lnTo>
                <a:lnTo>
                  <a:pt x="3539744" y="3430334"/>
                </a:lnTo>
                <a:lnTo>
                  <a:pt x="0" y="343033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261A27"/>
        </a:solidFill>
        <a:effectLst/>
      </p:bgPr>
    </p:bg>
    <p:spTree>
      <p:nvGrpSpPr>
        <p:cNvPr id="1" name=""/>
        <p:cNvGrpSpPr/>
        <p:nvPr/>
      </p:nvGrpSpPr>
      <p:grpSpPr>
        <a:xfrm>
          <a:off x="0" y="0"/>
          <a:ext cx="0" cy="0"/>
          <a:chOff x="0" y="0"/>
          <a:chExt cx="0" cy="0"/>
        </a:xfrm>
      </p:grpSpPr>
      <p:sp>
        <p:nvSpPr>
          <p:cNvPr id="2" name="TextBox 2"/>
          <p:cNvSpPr txBox="1"/>
          <p:nvPr/>
        </p:nvSpPr>
        <p:spPr>
          <a:xfrm>
            <a:off x="1363286" y="1899126"/>
            <a:ext cx="15561427" cy="7822206"/>
          </a:xfrm>
          <a:prstGeom prst="rect">
            <a:avLst/>
          </a:prstGeom>
        </p:spPr>
        <p:txBody>
          <a:bodyPr wrap="square" lIns="0" tIns="0" rIns="0" bIns="0" rtlCol="0" anchor="t">
            <a:spAutoFit/>
          </a:bodyPr>
          <a:lstStyle/>
          <a:p>
            <a:pPr algn="just">
              <a:lnSpc>
                <a:spcPts val="3669"/>
              </a:lnSpc>
            </a:pPr>
            <a:r>
              <a:rPr lang="en-US" sz="2620" dirty="0">
                <a:solidFill>
                  <a:srgbClr val="FFFFFF"/>
                </a:solidFill>
                <a:latin typeface="SansSerif" panose="00000400000000000000" pitchFamily="2" charset="2"/>
              </a:rPr>
              <a:t>Imagine you're a farmer, and you want to know which crops will grow best in your soil. We're going to use some special information about your soil to help you with this.</a:t>
            </a:r>
          </a:p>
          <a:p>
            <a:pPr algn="just">
              <a:lnSpc>
                <a:spcPts val="3669"/>
              </a:lnSpc>
            </a:pPr>
            <a:endParaRPr lang="en-US" sz="2620" dirty="0">
              <a:solidFill>
                <a:srgbClr val="FFFFFF"/>
              </a:solidFill>
              <a:latin typeface="SansSerif" panose="00000400000000000000" pitchFamily="2" charset="2"/>
            </a:endParaRPr>
          </a:p>
          <a:p>
            <a:pPr algn="just">
              <a:lnSpc>
                <a:spcPts val="3669"/>
              </a:lnSpc>
            </a:pPr>
            <a:r>
              <a:rPr lang="en-US" sz="2620" dirty="0">
                <a:solidFill>
                  <a:srgbClr val="FFFFFF"/>
                </a:solidFill>
                <a:latin typeface="SansSerif" panose="00000400000000000000" pitchFamily="2" charset="2"/>
              </a:rPr>
              <a:t>1.NPK (Nitrogen, Phosphorus, Potassium): Think of NPK as the food that plants need to grow. Just like humans need a balanced diet, plants need the right amount of these three nutrients. Nitrogen (N) helps plants grow leaves and stems. Phosphorus (P) helps with strong roots and flowers. Potassium (K) helps plants fight diseases and grow strong overall.</a:t>
            </a:r>
          </a:p>
          <a:p>
            <a:pPr algn="just">
              <a:lnSpc>
                <a:spcPts val="3669"/>
              </a:lnSpc>
            </a:pPr>
            <a:endParaRPr lang="en-US" sz="2620" dirty="0">
              <a:solidFill>
                <a:srgbClr val="FFFFFF"/>
              </a:solidFill>
              <a:latin typeface="SansSerif" panose="00000400000000000000" pitchFamily="2" charset="2"/>
            </a:endParaRPr>
          </a:p>
          <a:p>
            <a:pPr algn="just">
              <a:lnSpc>
                <a:spcPts val="3669"/>
              </a:lnSpc>
            </a:pPr>
            <a:r>
              <a:rPr lang="en-US" sz="2620" dirty="0">
                <a:solidFill>
                  <a:srgbClr val="FFFFFF"/>
                </a:solidFill>
                <a:latin typeface="SansSerif" panose="00000400000000000000" pitchFamily="2" charset="2"/>
              </a:rPr>
              <a:t>2.pH (Soil Acidity/Alkalinity): pH is like a measure of how sour or sweet your soil is. Low pH (acidic) soil is like sour food and might be good for some plants. High pH (alkaline) soil is like sweet food and suits different plants.</a:t>
            </a:r>
          </a:p>
          <a:p>
            <a:pPr algn="just">
              <a:lnSpc>
                <a:spcPts val="3669"/>
              </a:lnSpc>
            </a:pPr>
            <a:endParaRPr lang="en-US" sz="2620" dirty="0">
              <a:solidFill>
                <a:srgbClr val="FFFFFF"/>
              </a:solidFill>
              <a:latin typeface="SansSerif" panose="00000400000000000000" pitchFamily="2" charset="2"/>
            </a:endParaRPr>
          </a:p>
          <a:p>
            <a:pPr algn="just">
              <a:lnSpc>
                <a:spcPts val="3669"/>
              </a:lnSpc>
            </a:pPr>
            <a:r>
              <a:rPr lang="en-US" sz="2620" dirty="0">
                <a:solidFill>
                  <a:srgbClr val="FFFFFF"/>
                </a:solidFill>
                <a:latin typeface="SansSerif" panose="00000400000000000000" pitchFamily="2" charset="2"/>
              </a:rPr>
              <a:t>3.EC (Electrical Conductivity): This is like checking how salty your soil is. Some plants like a little salt, and some </a:t>
            </a:r>
            <a:r>
              <a:rPr lang="en-US" sz="2620" dirty="0" err="1">
                <a:solidFill>
                  <a:srgbClr val="FFFFFF"/>
                </a:solidFill>
                <a:latin typeface="SansSerif" panose="00000400000000000000" pitchFamily="2" charset="2"/>
              </a:rPr>
              <a:t>dont</a:t>
            </a:r>
            <a:r>
              <a:rPr lang="en-US" sz="2620" dirty="0">
                <a:solidFill>
                  <a:srgbClr val="FFFFFF"/>
                </a:solidFill>
                <a:latin typeface="SansSerif" panose="00000400000000000000" pitchFamily="2" charset="2"/>
              </a:rPr>
              <a:t>.</a:t>
            </a:r>
          </a:p>
          <a:p>
            <a:pPr algn="just">
              <a:lnSpc>
                <a:spcPts val="3669"/>
              </a:lnSpc>
            </a:pPr>
            <a:r>
              <a:rPr lang="en-US" sz="2620" dirty="0">
                <a:solidFill>
                  <a:srgbClr val="FFFFFF"/>
                </a:solidFill>
                <a:latin typeface="SansSerif" panose="00000400000000000000" pitchFamily="2" charset="2"/>
              </a:rPr>
              <a:t>4.TDS (Total Dissolved Solids): TDS measures everything that's dissolved in your soil, including minerals and salts. It's related to EC and tells you how "crowded" your soil is with stuff that plants need.</a:t>
            </a:r>
          </a:p>
          <a:p>
            <a:pPr algn="just">
              <a:lnSpc>
                <a:spcPts val="1635"/>
              </a:lnSpc>
            </a:pPr>
            <a:endParaRPr lang="en-US" sz="2620" dirty="0">
              <a:solidFill>
                <a:srgbClr val="FFFFFF"/>
              </a:solidFill>
              <a:latin typeface="SansSerif" panose="00000400000000000000" pitchFamily="2" charset="2"/>
            </a:endParaRPr>
          </a:p>
        </p:txBody>
      </p:sp>
      <p:sp>
        <p:nvSpPr>
          <p:cNvPr id="3" name="Freeform 3"/>
          <p:cNvSpPr/>
          <p:nvPr/>
        </p:nvSpPr>
        <p:spPr>
          <a:xfrm rot="8302158">
            <a:off x="15154840" y="10153294"/>
            <a:ext cx="3539744" cy="3430333"/>
          </a:xfrm>
          <a:custGeom>
            <a:avLst/>
            <a:gdLst/>
            <a:ahLst/>
            <a:cxnLst/>
            <a:rect l="l" t="t" r="r" b="b"/>
            <a:pathLst>
              <a:path w="3539744" h="3430333">
                <a:moveTo>
                  <a:pt x="0" y="0"/>
                </a:moveTo>
                <a:lnTo>
                  <a:pt x="3539744" y="0"/>
                </a:lnTo>
                <a:lnTo>
                  <a:pt x="3539744" y="3430333"/>
                </a:lnTo>
                <a:lnTo>
                  <a:pt x="0" y="343033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rot="10152395">
            <a:off x="1521525" y="-2702731"/>
            <a:ext cx="3539744" cy="3430333"/>
          </a:xfrm>
          <a:custGeom>
            <a:avLst/>
            <a:gdLst/>
            <a:ahLst/>
            <a:cxnLst/>
            <a:rect l="l" t="t" r="r" b="b"/>
            <a:pathLst>
              <a:path w="3539744" h="3430333">
                <a:moveTo>
                  <a:pt x="0" y="0"/>
                </a:moveTo>
                <a:lnTo>
                  <a:pt x="3539744" y="0"/>
                </a:lnTo>
                <a:lnTo>
                  <a:pt x="3539744" y="3430334"/>
                </a:lnTo>
                <a:lnTo>
                  <a:pt x="0" y="343033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a:off x="4841056" y="370400"/>
            <a:ext cx="3190002" cy="1316601"/>
          </a:xfrm>
          <a:custGeom>
            <a:avLst/>
            <a:gdLst/>
            <a:ahLst/>
            <a:cxnLst/>
            <a:rect l="l" t="t" r="r" b="b"/>
            <a:pathLst>
              <a:path w="3190002" h="1316601">
                <a:moveTo>
                  <a:pt x="0" y="0"/>
                </a:moveTo>
                <a:lnTo>
                  <a:pt x="3190002" y="0"/>
                </a:lnTo>
                <a:lnTo>
                  <a:pt x="3190002" y="1316600"/>
                </a:lnTo>
                <a:lnTo>
                  <a:pt x="0" y="13166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a:off x="7568074" y="370400"/>
            <a:ext cx="3190002" cy="1316601"/>
          </a:xfrm>
          <a:custGeom>
            <a:avLst/>
            <a:gdLst/>
            <a:ahLst/>
            <a:cxnLst/>
            <a:rect l="l" t="t" r="r" b="b"/>
            <a:pathLst>
              <a:path w="3190002" h="1316601">
                <a:moveTo>
                  <a:pt x="0" y="0"/>
                </a:moveTo>
                <a:lnTo>
                  <a:pt x="3190002" y="0"/>
                </a:lnTo>
                <a:lnTo>
                  <a:pt x="3190002" y="1316600"/>
                </a:lnTo>
                <a:lnTo>
                  <a:pt x="0" y="13166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a:off x="10256942" y="370400"/>
            <a:ext cx="3190002" cy="1316601"/>
          </a:xfrm>
          <a:custGeom>
            <a:avLst/>
            <a:gdLst/>
            <a:ahLst/>
            <a:cxnLst/>
            <a:rect l="l" t="t" r="r" b="b"/>
            <a:pathLst>
              <a:path w="3190002" h="1316601">
                <a:moveTo>
                  <a:pt x="0" y="0"/>
                </a:moveTo>
                <a:lnTo>
                  <a:pt x="3190002" y="0"/>
                </a:lnTo>
                <a:lnTo>
                  <a:pt x="3190002" y="1316600"/>
                </a:lnTo>
                <a:lnTo>
                  <a:pt x="0" y="13166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TextBox 8"/>
          <p:cNvSpPr txBox="1"/>
          <p:nvPr/>
        </p:nvSpPr>
        <p:spPr>
          <a:xfrm>
            <a:off x="6034470" y="615863"/>
            <a:ext cx="6257211" cy="793907"/>
          </a:xfrm>
          <a:prstGeom prst="rect">
            <a:avLst/>
          </a:prstGeom>
        </p:spPr>
        <p:txBody>
          <a:bodyPr lIns="0" tIns="0" rIns="0" bIns="0" rtlCol="0" anchor="t">
            <a:spAutoFit/>
          </a:bodyPr>
          <a:lstStyle/>
          <a:p>
            <a:pPr algn="ctr">
              <a:lnSpc>
                <a:spcPts val="5958"/>
              </a:lnSpc>
              <a:spcBef>
                <a:spcPct val="0"/>
              </a:spcBef>
            </a:pPr>
            <a:r>
              <a:rPr lang="en-US" sz="5674" spc="238">
                <a:solidFill>
                  <a:srgbClr val="FBF7F1"/>
                </a:solidFill>
                <a:latin typeface="Marykate"/>
              </a:rPr>
              <a:t>OUR PRODUCT/SERVICE</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261A27"/>
        </a:solidFill>
        <a:effectLst/>
      </p:bgPr>
    </p:bg>
    <p:spTree>
      <p:nvGrpSpPr>
        <p:cNvPr id="1" name=""/>
        <p:cNvGrpSpPr/>
        <p:nvPr/>
      </p:nvGrpSpPr>
      <p:grpSpPr>
        <a:xfrm>
          <a:off x="0" y="0"/>
          <a:ext cx="0" cy="0"/>
          <a:chOff x="0" y="0"/>
          <a:chExt cx="0" cy="0"/>
        </a:xfrm>
      </p:grpSpPr>
      <p:sp>
        <p:nvSpPr>
          <p:cNvPr id="2" name="Freeform 2"/>
          <p:cNvSpPr/>
          <p:nvPr/>
        </p:nvSpPr>
        <p:spPr>
          <a:xfrm>
            <a:off x="3275033" y="5927600"/>
            <a:ext cx="11737933" cy="3330700"/>
          </a:xfrm>
          <a:custGeom>
            <a:avLst/>
            <a:gdLst/>
            <a:ahLst/>
            <a:cxnLst/>
            <a:rect l="l" t="t" r="r" b="b"/>
            <a:pathLst>
              <a:path w="11737933" h="3330700">
                <a:moveTo>
                  <a:pt x="0" y="0"/>
                </a:moveTo>
                <a:lnTo>
                  <a:pt x="11737934" y="0"/>
                </a:lnTo>
                <a:lnTo>
                  <a:pt x="11737934" y="3330700"/>
                </a:lnTo>
                <a:lnTo>
                  <a:pt x="0" y="3330700"/>
                </a:lnTo>
                <a:lnTo>
                  <a:pt x="0" y="0"/>
                </a:lnTo>
                <a:close/>
              </a:path>
            </a:pathLst>
          </a:custGeom>
          <a:blipFill>
            <a:blip r:embed="rId2"/>
            <a:stretch>
              <a:fillRect/>
            </a:stretch>
          </a:blipFill>
        </p:spPr>
      </p:sp>
      <p:sp>
        <p:nvSpPr>
          <p:cNvPr id="3" name="TextBox 3"/>
          <p:cNvSpPr txBox="1"/>
          <p:nvPr/>
        </p:nvSpPr>
        <p:spPr>
          <a:xfrm>
            <a:off x="838200" y="1166449"/>
            <a:ext cx="16230600" cy="3977051"/>
          </a:xfrm>
          <a:prstGeom prst="rect">
            <a:avLst/>
          </a:prstGeom>
        </p:spPr>
        <p:txBody>
          <a:bodyPr lIns="0" tIns="0" rIns="0" bIns="0" rtlCol="0" anchor="t">
            <a:spAutoFit/>
          </a:bodyPr>
          <a:lstStyle/>
          <a:p>
            <a:pPr algn="just">
              <a:lnSpc>
                <a:spcPts val="4480"/>
              </a:lnSpc>
            </a:pPr>
            <a:r>
              <a:rPr lang="en-US" sz="2800" dirty="0">
                <a:solidFill>
                  <a:srgbClr val="FFFFFF"/>
                </a:solidFill>
                <a:latin typeface="SansSerif" panose="00000400000000000000" pitchFamily="2" charset="2"/>
              </a:rPr>
              <a:t>So, by understanding these things about your soil, we can recommend the right plant diet for your garden, making sure it gets the right nutrients, acidity, and saltiness for those plants to grow happily.</a:t>
            </a:r>
          </a:p>
          <a:p>
            <a:pPr algn="just">
              <a:lnSpc>
                <a:spcPts val="4480"/>
              </a:lnSpc>
            </a:pPr>
            <a:r>
              <a:rPr lang="en-US" sz="2800" dirty="0">
                <a:solidFill>
                  <a:srgbClr val="FFFFFF"/>
                </a:solidFill>
                <a:latin typeface="SansSerif" panose="00000400000000000000" pitchFamily="2" charset="2"/>
              </a:rPr>
              <a:t>So, you tell us these things about your soil, and we'll use a computer program to give you a list of plants that are most likely to grow well in your soil. It's like having a gardening expert on your computer!</a:t>
            </a:r>
          </a:p>
          <a:p>
            <a:pPr algn="just">
              <a:lnSpc>
                <a:spcPts val="4480"/>
              </a:lnSpc>
            </a:pPr>
            <a:r>
              <a:rPr lang="en-US" sz="2800" dirty="0">
                <a:solidFill>
                  <a:srgbClr val="FFFFFF"/>
                </a:solidFill>
                <a:latin typeface="SansSerif" panose="00000400000000000000" pitchFamily="2" charset="2"/>
              </a:rPr>
              <a:t>And the more we learn over time about how well these plants grow in your area, the better our suggestions will get. So, it's like having a wise gardening friend who gets smarter with every season.</a:t>
            </a:r>
          </a:p>
        </p:txBody>
      </p:sp>
      <p:sp>
        <p:nvSpPr>
          <p:cNvPr id="4" name="Freeform 4"/>
          <p:cNvSpPr/>
          <p:nvPr/>
        </p:nvSpPr>
        <p:spPr>
          <a:xfrm rot="10152395">
            <a:off x="-741172" y="-2702731"/>
            <a:ext cx="3539744" cy="3430333"/>
          </a:xfrm>
          <a:custGeom>
            <a:avLst/>
            <a:gdLst/>
            <a:ahLst/>
            <a:cxnLst/>
            <a:rect l="l" t="t" r="r" b="b"/>
            <a:pathLst>
              <a:path w="3539744" h="3430333">
                <a:moveTo>
                  <a:pt x="0" y="0"/>
                </a:moveTo>
                <a:lnTo>
                  <a:pt x="3539744" y="0"/>
                </a:lnTo>
                <a:lnTo>
                  <a:pt x="3539744" y="3430334"/>
                </a:lnTo>
                <a:lnTo>
                  <a:pt x="0" y="343033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rot="8302158">
            <a:off x="14986584" y="9508686"/>
            <a:ext cx="3539744" cy="3430333"/>
          </a:xfrm>
          <a:custGeom>
            <a:avLst/>
            <a:gdLst/>
            <a:ahLst/>
            <a:cxnLst/>
            <a:rect l="l" t="t" r="r" b="b"/>
            <a:pathLst>
              <a:path w="3539744" h="3430333">
                <a:moveTo>
                  <a:pt x="0" y="0"/>
                </a:moveTo>
                <a:lnTo>
                  <a:pt x="3539744" y="0"/>
                </a:lnTo>
                <a:lnTo>
                  <a:pt x="3539744" y="3430334"/>
                </a:lnTo>
                <a:lnTo>
                  <a:pt x="0" y="343033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261A27"/>
        </a:solidFill>
        <a:effectLst/>
      </p:bgPr>
    </p:bg>
    <p:spTree>
      <p:nvGrpSpPr>
        <p:cNvPr id="1" name=""/>
        <p:cNvGrpSpPr/>
        <p:nvPr/>
      </p:nvGrpSpPr>
      <p:grpSpPr>
        <a:xfrm>
          <a:off x="0" y="0"/>
          <a:ext cx="0" cy="0"/>
          <a:chOff x="0" y="0"/>
          <a:chExt cx="0" cy="0"/>
        </a:xfrm>
      </p:grpSpPr>
      <p:sp>
        <p:nvSpPr>
          <p:cNvPr id="2" name="Freeform 2"/>
          <p:cNvSpPr/>
          <p:nvPr/>
        </p:nvSpPr>
        <p:spPr>
          <a:xfrm>
            <a:off x="1455599" y="818774"/>
            <a:ext cx="15376802" cy="8649451"/>
          </a:xfrm>
          <a:custGeom>
            <a:avLst/>
            <a:gdLst/>
            <a:ahLst/>
            <a:cxnLst/>
            <a:rect l="l" t="t" r="r" b="b"/>
            <a:pathLst>
              <a:path w="15376802" h="8649451">
                <a:moveTo>
                  <a:pt x="0" y="0"/>
                </a:moveTo>
                <a:lnTo>
                  <a:pt x="15376802" y="0"/>
                </a:lnTo>
                <a:lnTo>
                  <a:pt x="15376802" y="8649452"/>
                </a:lnTo>
                <a:lnTo>
                  <a:pt x="0" y="8649452"/>
                </a:lnTo>
                <a:lnTo>
                  <a:pt x="0" y="0"/>
                </a:lnTo>
                <a:close/>
              </a:path>
            </a:pathLst>
          </a:custGeom>
          <a:blipFill>
            <a:blip r:embed="rId2"/>
            <a:stretch>
              <a:fillRect/>
            </a:stretch>
          </a:blipFill>
        </p:spPr>
      </p:sp>
      <p:sp>
        <p:nvSpPr>
          <p:cNvPr id="3" name="Freeform 3"/>
          <p:cNvSpPr/>
          <p:nvPr/>
        </p:nvSpPr>
        <p:spPr>
          <a:xfrm rot="10152395">
            <a:off x="-314273" y="-2044299"/>
            <a:ext cx="3539744" cy="3430333"/>
          </a:xfrm>
          <a:custGeom>
            <a:avLst/>
            <a:gdLst/>
            <a:ahLst/>
            <a:cxnLst/>
            <a:rect l="l" t="t" r="r" b="b"/>
            <a:pathLst>
              <a:path w="3539744" h="3430333">
                <a:moveTo>
                  <a:pt x="0" y="0"/>
                </a:moveTo>
                <a:lnTo>
                  <a:pt x="3539744" y="0"/>
                </a:lnTo>
                <a:lnTo>
                  <a:pt x="3539744" y="3430333"/>
                </a:lnTo>
                <a:lnTo>
                  <a:pt x="0" y="343033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rot="8302158">
            <a:off x="15281909" y="9484076"/>
            <a:ext cx="3539744" cy="3430333"/>
          </a:xfrm>
          <a:custGeom>
            <a:avLst/>
            <a:gdLst/>
            <a:ahLst/>
            <a:cxnLst/>
            <a:rect l="l" t="t" r="r" b="b"/>
            <a:pathLst>
              <a:path w="3539744" h="3430333">
                <a:moveTo>
                  <a:pt x="0" y="0"/>
                </a:moveTo>
                <a:lnTo>
                  <a:pt x="3539744" y="0"/>
                </a:lnTo>
                <a:lnTo>
                  <a:pt x="3539744" y="3430333"/>
                </a:lnTo>
                <a:lnTo>
                  <a:pt x="0" y="343033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261A27"/>
        </a:solidFill>
        <a:effectLst/>
      </p:bgPr>
    </p:bg>
    <p:spTree>
      <p:nvGrpSpPr>
        <p:cNvPr id="1" name=""/>
        <p:cNvGrpSpPr/>
        <p:nvPr/>
      </p:nvGrpSpPr>
      <p:grpSpPr>
        <a:xfrm>
          <a:off x="0" y="0"/>
          <a:ext cx="0" cy="0"/>
          <a:chOff x="0" y="0"/>
          <a:chExt cx="0" cy="0"/>
        </a:xfrm>
      </p:grpSpPr>
      <p:sp>
        <p:nvSpPr>
          <p:cNvPr id="2" name="Freeform 2"/>
          <p:cNvSpPr/>
          <p:nvPr/>
        </p:nvSpPr>
        <p:spPr>
          <a:xfrm>
            <a:off x="4841056" y="738244"/>
            <a:ext cx="3190002" cy="1316601"/>
          </a:xfrm>
          <a:custGeom>
            <a:avLst/>
            <a:gdLst/>
            <a:ahLst/>
            <a:cxnLst/>
            <a:rect l="l" t="t" r="r" b="b"/>
            <a:pathLst>
              <a:path w="3190002" h="1316601">
                <a:moveTo>
                  <a:pt x="0" y="0"/>
                </a:moveTo>
                <a:lnTo>
                  <a:pt x="3190002" y="0"/>
                </a:lnTo>
                <a:lnTo>
                  <a:pt x="3190002" y="1316601"/>
                </a:lnTo>
                <a:lnTo>
                  <a:pt x="0" y="131660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7568074" y="738244"/>
            <a:ext cx="3190002" cy="1316601"/>
          </a:xfrm>
          <a:custGeom>
            <a:avLst/>
            <a:gdLst/>
            <a:ahLst/>
            <a:cxnLst/>
            <a:rect l="l" t="t" r="r" b="b"/>
            <a:pathLst>
              <a:path w="3190002" h="1316601">
                <a:moveTo>
                  <a:pt x="0" y="0"/>
                </a:moveTo>
                <a:lnTo>
                  <a:pt x="3190002" y="0"/>
                </a:lnTo>
                <a:lnTo>
                  <a:pt x="3190002" y="1316601"/>
                </a:lnTo>
                <a:lnTo>
                  <a:pt x="0" y="131660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10256942" y="738244"/>
            <a:ext cx="3190002" cy="1316601"/>
          </a:xfrm>
          <a:custGeom>
            <a:avLst/>
            <a:gdLst/>
            <a:ahLst/>
            <a:cxnLst/>
            <a:rect l="l" t="t" r="r" b="b"/>
            <a:pathLst>
              <a:path w="3190002" h="1316601">
                <a:moveTo>
                  <a:pt x="0" y="0"/>
                </a:moveTo>
                <a:lnTo>
                  <a:pt x="3190002" y="0"/>
                </a:lnTo>
                <a:lnTo>
                  <a:pt x="3190002" y="1316601"/>
                </a:lnTo>
                <a:lnTo>
                  <a:pt x="0" y="131660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TextBox 5"/>
          <p:cNvSpPr txBox="1"/>
          <p:nvPr/>
        </p:nvSpPr>
        <p:spPr>
          <a:xfrm>
            <a:off x="4841056" y="1028700"/>
            <a:ext cx="8531993" cy="793907"/>
          </a:xfrm>
          <a:prstGeom prst="rect">
            <a:avLst/>
          </a:prstGeom>
        </p:spPr>
        <p:txBody>
          <a:bodyPr wrap="square" lIns="0" tIns="0" rIns="0" bIns="0" rtlCol="0" anchor="t">
            <a:spAutoFit/>
          </a:bodyPr>
          <a:lstStyle/>
          <a:p>
            <a:pPr algn="ctr">
              <a:lnSpc>
                <a:spcPts val="5958"/>
              </a:lnSpc>
              <a:spcBef>
                <a:spcPct val="0"/>
              </a:spcBef>
            </a:pPr>
            <a:r>
              <a:rPr lang="en-US" sz="5674" spc="238" dirty="0">
                <a:solidFill>
                  <a:srgbClr val="FBF7F1"/>
                </a:solidFill>
                <a:latin typeface="Marykate"/>
              </a:rPr>
              <a:t>UNIQUE SELLING PROPOSITION</a:t>
            </a:r>
          </a:p>
        </p:txBody>
      </p:sp>
      <p:sp>
        <p:nvSpPr>
          <p:cNvPr id="6" name="TextBox 6"/>
          <p:cNvSpPr txBox="1"/>
          <p:nvPr/>
        </p:nvSpPr>
        <p:spPr>
          <a:xfrm>
            <a:off x="2109923" y="2608126"/>
            <a:ext cx="14068155" cy="4799775"/>
          </a:xfrm>
          <a:prstGeom prst="rect">
            <a:avLst/>
          </a:prstGeom>
        </p:spPr>
        <p:txBody>
          <a:bodyPr lIns="0" tIns="0" rIns="0" bIns="0" rtlCol="0" anchor="t">
            <a:spAutoFit/>
          </a:bodyPr>
          <a:lstStyle/>
          <a:p>
            <a:pPr algn="just">
              <a:lnSpc>
                <a:spcPts val="6448"/>
              </a:lnSpc>
            </a:pPr>
            <a:r>
              <a:rPr lang="en-US" sz="3200" dirty="0">
                <a:solidFill>
                  <a:srgbClr val="FBF7F1"/>
                </a:solidFill>
                <a:latin typeface="SansSerif" panose="00000400000000000000" pitchFamily="2" charset="2"/>
              </a:rPr>
              <a:t>The following characteristics make our solution a never before solution:</a:t>
            </a:r>
          </a:p>
          <a:p>
            <a:pPr algn="just">
              <a:lnSpc>
                <a:spcPts val="6317"/>
              </a:lnSpc>
            </a:pPr>
            <a:endParaRPr lang="en-US" sz="3200" dirty="0">
              <a:solidFill>
                <a:srgbClr val="FBF7F1"/>
              </a:solidFill>
              <a:latin typeface="SansSerif" panose="00000400000000000000" pitchFamily="2" charset="2"/>
            </a:endParaRPr>
          </a:p>
          <a:p>
            <a:pPr marL="457200" indent="-457200" algn="just">
              <a:lnSpc>
                <a:spcPts val="6448"/>
              </a:lnSpc>
              <a:buFont typeface="Arial" panose="020B0604020202020204" pitchFamily="34" charset="0"/>
              <a:buChar char="•"/>
            </a:pPr>
            <a:r>
              <a:rPr lang="en-US" sz="3200" dirty="0">
                <a:solidFill>
                  <a:srgbClr val="FBF7F1"/>
                </a:solidFill>
                <a:latin typeface="SansSerif" panose="00000400000000000000" pitchFamily="2" charset="2"/>
              </a:rPr>
              <a:t>Real-time NPK value estimation based on vast dataset.</a:t>
            </a:r>
          </a:p>
          <a:p>
            <a:pPr marL="457200" indent="-457200" algn="just">
              <a:lnSpc>
                <a:spcPts val="6448"/>
              </a:lnSpc>
              <a:buFont typeface="Arial" panose="020B0604020202020204" pitchFamily="34" charset="0"/>
              <a:buChar char="•"/>
            </a:pPr>
            <a:r>
              <a:rPr lang="en-US" sz="3200" dirty="0">
                <a:solidFill>
                  <a:srgbClr val="FBF7F1"/>
                </a:solidFill>
                <a:latin typeface="SansSerif" panose="00000400000000000000" pitchFamily="2" charset="2"/>
              </a:rPr>
              <a:t>ML-driven Crop Recommendations.</a:t>
            </a:r>
          </a:p>
          <a:p>
            <a:pPr marL="457200" indent="-457200" algn="just">
              <a:lnSpc>
                <a:spcPts val="6448"/>
              </a:lnSpc>
              <a:buFont typeface="Arial" panose="020B0604020202020204" pitchFamily="34" charset="0"/>
              <a:buChar char="•"/>
            </a:pPr>
            <a:r>
              <a:rPr lang="en-US" sz="3200" dirty="0">
                <a:solidFill>
                  <a:srgbClr val="FBF7F1"/>
                </a:solidFill>
                <a:latin typeface="SansSerif" panose="00000400000000000000" pitchFamily="2" charset="2"/>
              </a:rPr>
              <a:t>Efficient and reliable results.</a:t>
            </a:r>
          </a:p>
          <a:p>
            <a:pPr algn="just">
              <a:lnSpc>
                <a:spcPts val="6448"/>
              </a:lnSpc>
            </a:pPr>
            <a:endParaRPr lang="en-US" sz="3200" dirty="0">
              <a:solidFill>
                <a:srgbClr val="FBF7F1"/>
              </a:solidFill>
              <a:latin typeface="SansSerif" panose="00000400000000000000" pitchFamily="2" charset="2"/>
            </a:endParaRPr>
          </a:p>
        </p:txBody>
      </p:sp>
      <p:sp>
        <p:nvSpPr>
          <p:cNvPr id="7" name="Freeform 7"/>
          <p:cNvSpPr/>
          <p:nvPr/>
        </p:nvSpPr>
        <p:spPr>
          <a:xfrm rot="8302158">
            <a:off x="14986584" y="9508686"/>
            <a:ext cx="3539744" cy="3430333"/>
          </a:xfrm>
          <a:custGeom>
            <a:avLst/>
            <a:gdLst/>
            <a:ahLst/>
            <a:cxnLst/>
            <a:rect l="l" t="t" r="r" b="b"/>
            <a:pathLst>
              <a:path w="3539744" h="3430333">
                <a:moveTo>
                  <a:pt x="0" y="0"/>
                </a:moveTo>
                <a:lnTo>
                  <a:pt x="3539744" y="0"/>
                </a:lnTo>
                <a:lnTo>
                  <a:pt x="3539744" y="3430334"/>
                </a:lnTo>
                <a:lnTo>
                  <a:pt x="0" y="343033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rot="10152395">
            <a:off x="2835860" y="-2334887"/>
            <a:ext cx="3539744" cy="3430333"/>
          </a:xfrm>
          <a:custGeom>
            <a:avLst/>
            <a:gdLst/>
            <a:ahLst/>
            <a:cxnLst/>
            <a:rect l="l" t="t" r="r" b="b"/>
            <a:pathLst>
              <a:path w="3539744" h="3430333">
                <a:moveTo>
                  <a:pt x="0" y="0"/>
                </a:moveTo>
                <a:lnTo>
                  <a:pt x="3539744" y="0"/>
                </a:lnTo>
                <a:lnTo>
                  <a:pt x="3539744" y="3430334"/>
                </a:lnTo>
                <a:lnTo>
                  <a:pt x="0" y="343033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261A27"/>
        </a:solidFill>
        <a:effectLst/>
      </p:bgPr>
    </p:bg>
    <p:spTree>
      <p:nvGrpSpPr>
        <p:cNvPr id="1" name=""/>
        <p:cNvGrpSpPr/>
        <p:nvPr/>
      </p:nvGrpSpPr>
      <p:grpSpPr>
        <a:xfrm>
          <a:off x="0" y="0"/>
          <a:ext cx="0" cy="0"/>
          <a:chOff x="0" y="0"/>
          <a:chExt cx="0" cy="0"/>
        </a:xfrm>
      </p:grpSpPr>
      <p:sp>
        <p:nvSpPr>
          <p:cNvPr id="2" name="Freeform 2"/>
          <p:cNvSpPr/>
          <p:nvPr/>
        </p:nvSpPr>
        <p:spPr>
          <a:xfrm>
            <a:off x="6569320" y="689023"/>
            <a:ext cx="3190002" cy="1316601"/>
          </a:xfrm>
          <a:custGeom>
            <a:avLst/>
            <a:gdLst/>
            <a:ahLst/>
            <a:cxnLst/>
            <a:rect l="l" t="t" r="r" b="b"/>
            <a:pathLst>
              <a:path w="3190002" h="1316601">
                <a:moveTo>
                  <a:pt x="0" y="0"/>
                </a:moveTo>
                <a:lnTo>
                  <a:pt x="3190002" y="0"/>
                </a:lnTo>
                <a:lnTo>
                  <a:pt x="3190002" y="1316601"/>
                </a:lnTo>
                <a:lnTo>
                  <a:pt x="0" y="131660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8616722" y="689023"/>
            <a:ext cx="3190002" cy="1316601"/>
          </a:xfrm>
          <a:custGeom>
            <a:avLst/>
            <a:gdLst/>
            <a:ahLst/>
            <a:cxnLst/>
            <a:rect l="l" t="t" r="r" b="b"/>
            <a:pathLst>
              <a:path w="3190002" h="1316601">
                <a:moveTo>
                  <a:pt x="0" y="0"/>
                </a:moveTo>
                <a:lnTo>
                  <a:pt x="3190002" y="0"/>
                </a:lnTo>
                <a:lnTo>
                  <a:pt x="3190002" y="1316601"/>
                </a:lnTo>
                <a:lnTo>
                  <a:pt x="0" y="131660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TextBox 4"/>
          <p:cNvSpPr txBox="1"/>
          <p:nvPr/>
        </p:nvSpPr>
        <p:spPr>
          <a:xfrm>
            <a:off x="7102197" y="983707"/>
            <a:ext cx="4083606" cy="793907"/>
          </a:xfrm>
          <a:prstGeom prst="rect">
            <a:avLst/>
          </a:prstGeom>
        </p:spPr>
        <p:txBody>
          <a:bodyPr lIns="0" tIns="0" rIns="0" bIns="0" rtlCol="0" anchor="t">
            <a:spAutoFit/>
          </a:bodyPr>
          <a:lstStyle/>
          <a:p>
            <a:pPr algn="ctr">
              <a:lnSpc>
                <a:spcPts val="5958"/>
              </a:lnSpc>
              <a:spcBef>
                <a:spcPct val="0"/>
              </a:spcBef>
            </a:pPr>
            <a:r>
              <a:rPr lang="en-US" sz="5674" spc="238">
                <a:solidFill>
                  <a:srgbClr val="FBF7F1"/>
                </a:solidFill>
                <a:latin typeface="Marykate"/>
              </a:rPr>
              <a:t>TARGET MARKET</a:t>
            </a:r>
          </a:p>
        </p:txBody>
      </p:sp>
      <p:sp>
        <p:nvSpPr>
          <p:cNvPr id="5" name="TextBox 5"/>
          <p:cNvSpPr txBox="1"/>
          <p:nvPr/>
        </p:nvSpPr>
        <p:spPr>
          <a:xfrm>
            <a:off x="2330222" y="2300308"/>
            <a:ext cx="12573000" cy="6776720"/>
          </a:xfrm>
          <a:prstGeom prst="rect">
            <a:avLst/>
          </a:prstGeom>
        </p:spPr>
        <p:txBody>
          <a:bodyPr wrap="square" lIns="0" tIns="0" rIns="0" bIns="0" rtlCol="0" anchor="t">
            <a:spAutoFit/>
          </a:bodyPr>
          <a:lstStyle/>
          <a:p>
            <a:pPr algn="just">
              <a:lnSpc>
                <a:spcPts val="6580"/>
              </a:lnSpc>
            </a:pPr>
            <a:r>
              <a:rPr lang="en-US" sz="3200" dirty="0">
                <a:solidFill>
                  <a:srgbClr val="FBF7F1"/>
                </a:solidFill>
                <a:latin typeface="SansSerif" panose="00000400000000000000" pitchFamily="2" charset="2"/>
              </a:rPr>
              <a:t>We will use the following channels to get into the market:</a:t>
            </a:r>
          </a:p>
          <a:p>
            <a:pPr algn="just">
              <a:lnSpc>
                <a:spcPts val="6580"/>
              </a:lnSpc>
            </a:pPr>
            <a:endParaRPr lang="en-US" sz="3200" dirty="0">
              <a:solidFill>
                <a:srgbClr val="FBF7F1"/>
              </a:solidFill>
              <a:latin typeface="SansSerif" panose="00000400000000000000" pitchFamily="2" charset="2"/>
            </a:endParaRPr>
          </a:p>
          <a:p>
            <a:pPr marL="457200" indent="-457200" algn="just">
              <a:lnSpc>
                <a:spcPts val="6580"/>
              </a:lnSpc>
              <a:buFont typeface="Arial" panose="020B0604020202020204" pitchFamily="34" charset="0"/>
              <a:buChar char="•"/>
            </a:pPr>
            <a:r>
              <a:rPr lang="en-US" sz="3200" dirty="0">
                <a:solidFill>
                  <a:srgbClr val="FBF7F1"/>
                </a:solidFill>
                <a:latin typeface="SansSerif" panose="00000400000000000000" pitchFamily="2" charset="2"/>
              </a:rPr>
              <a:t>Farmers across various places in the country.</a:t>
            </a:r>
          </a:p>
          <a:p>
            <a:pPr marL="457200" indent="-457200" algn="just">
              <a:lnSpc>
                <a:spcPts val="6580"/>
              </a:lnSpc>
              <a:buFont typeface="Arial" panose="020B0604020202020204" pitchFamily="34" charset="0"/>
              <a:buChar char="•"/>
            </a:pPr>
            <a:r>
              <a:rPr lang="en-US" sz="3200" dirty="0">
                <a:solidFill>
                  <a:srgbClr val="FBF7F1"/>
                </a:solidFill>
                <a:latin typeface="SansSerif" panose="00000400000000000000" pitchFamily="2" charset="2"/>
              </a:rPr>
              <a:t>Government agencies.</a:t>
            </a:r>
          </a:p>
          <a:p>
            <a:pPr marL="457200" indent="-457200" algn="just">
              <a:lnSpc>
                <a:spcPts val="6580"/>
              </a:lnSpc>
              <a:buFont typeface="Arial" panose="020B0604020202020204" pitchFamily="34" charset="0"/>
              <a:buChar char="•"/>
            </a:pPr>
            <a:r>
              <a:rPr lang="en-US" sz="3200" dirty="0">
                <a:solidFill>
                  <a:srgbClr val="FBF7F1"/>
                </a:solidFill>
                <a:latin typeface="SansSerif" panose="00000400000000000000" pitchFamily="2" charset="2"/>
              </a:rPr>
              <a:t>Horticulture and the Gardening sector.</a:t>
            </a:r>
          </a:p>
          <a:p>
            <a:pPr marL="457200" indent="-457200" algn="just">
              <a:lnSpc>
                <a:spcPts val="6580"/>
              </a:lnSpc>
              <a:buFont typeface="Arial" panose="020B0604020202020204" pitchFamily="34" charset="0"/>
              <a:buChar char="•"/>
            </a:pPr>
            <a:r>
              <a:rPr lang="en-US" sz="3200" dirty="0">
                <a:solidFill>
                  <a:srgbClr val="FBF7F1"/>
                </a:solidFill>
                <a:latin typeface="SansSerif" panose="00000400000000000000" pitchFamily="2" charset="2"/>
              </a:rPr>
              <a:t>Word of mouth.</a:t>
            </a:r>
          </a:p>
          <a:p>
            <a:pPr marL="457200" indent="-457200" algn="just">
              <a:lnSpc>
                <a:spcPts val="6580"/>
              </a:lnSpc>
              <a:buFont typeface="Arial" panose="020B0604020202020204" pitchFamily="34" charset="0"/>
              <a:buChar char="•"/>
            </a:pPr>
            <a:r>
              <a:rPr lang="en-US" sz="3200" dirty="0">
                <a:solidFill>
                  <a:srgbClr val="FBF7F1"/>
                </a:solidFill>
                <a:latin typeface="SansSerif" panose="00000400000000000000" pitchFamily="2" charset="2"/>
              </a:rPr>
              <a:t>Complimentary kits and Educational services.</a:t>
            </a:r>
          </a:p>
          <a:p>
            <a:pPr algn="just">
              <a:lnSpc>
                <a:spcPts val="6580"/>
              </a:lnSpc>
            </a:pPr>
            <a:endParaRPr lang="en-US" sz="3200" dirty="0">
              <a:solidFill>
                <a:srgbClr val="FBF7F1"/>
              </a:solidFill>
              <a:latin typeface="SansSerif" panose="00000400000000000000" pitchFamily="2" charset="2"/>
            </a:endParaRPr>
          </a:p>
        </p:txBody>
      </p:sp>
      <p:sp>
        <p:nvSpPr>
          <p:cNvPr id="6" name="Freeform 6"/>
          <p:cNvSpPr/>
          <p:nvPr/>
        </p:nvSpPr>
        <p:spPr>
          <a:xfrm rot="9911729">
            <a:off x="4460148" y="-2236445"/>
            <a:ext cx="3539744" cy="3430333"/>
          </a:xfrm>
          <a:custGeom>
            <a:avLst/>
            <a:gdLst/>
            <a:ahLst/>
            <a:cxnLst/>
            <a:rect l="l" t="t" r="r" b="b"/>
            <a:pathLst>
              <a:path w="3539744" h="3430333">
                <a:moveTo>
                  <a:pt x="0" y="0"/>
                </a:moveTo>
                <a:lnTo>
                  <a:pt x="3539743" y="0"/>
                </a:lnTo>
                <a:lnTo>
                  <a:pt x="3539743" y="3430333"/>
                </a:lnTo>
                <a:lnTo>
                  <a:pt x="0" y="343033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2192</TotalTime>
  <Words>1166</Words>
  <Application>Microsoft Office PowerPoint</Application>
  <PresentationFormat>Custom</PresentationFormat>
  <Paragraphs>59</Paragraphs>
  <Slides>14</Slides>
  <Notes>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14</vt:i4>
      </vt:variant>
    </vt:vector>
  </HeadingPairs>
  <TitlesOfParts>
    <vt:vector size="24" baseType="lpstr">
      <vt:lpstr>Loubag</vt:lpstr>
      <vt:lpstr>Calibri</vt:lpstr>
      <vt:lpstr>Arial</vt:lpstr>
      <vt:lpstr>Ranga</vt:lpstr>
      <vt:lpstr>Marykate</vt:lpstr>
      <vt:lpstr>Trochut</vt:lpstr>
      <vt:lpstr>Canva Sans Bold</vt:lpstr>
      <vt:lpstr>Krabuler</vt:lpstr>
      <vt:lpstr>SansSerif</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Business Pitch Deck</dc:title>
  <dc:creator>shrihari</dc:creator>
  <cp:lastModifiedBy>admin</cp:lastModifiedBy>
  <cp:revision>11</cp:revision>
  <dcterms:created xsi:type="dcterms:W3CDTF">2006-08-16T00:00:00Z</dcterms:created>
  <dcterms:modified xsi:type="dcterms:W3CDTF">2024-01-24T06:28:00Z</dcterms:modified>
  <dc:identifier>DAF6iKu2P38</dc:identifier>
</cp:coreProperties>
</file>